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85962-01E8-4D60-9277-FAE07C0F3C22}" type="datetimeFigureOut">
              <a:rPr lang="en-IN" smtClean="0"/>
              <a:t>14-02-2022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74F53-C917-4F7A-8BF3-4B22F9AE77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9662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85962-01E8-4D60-9277-FAE07C0F3C22}" type="datetimeFigureOut">
              <a:rPr lang="en-IN" smtClean="0"/>
              <a:t>14-02-2022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74F53-C917-4F7A-8BF3-4B22F9AE77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853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rgbClr val="00B0F0"/>
                </a:solidFill>
                <a:latin typeface="Times New Roman" charset="0"/>
              </a:rPr>
              <a:t>Recasting the Net:</a:t>
            </a:r>
            <a:br>
              <a:rPr lang="en-US" sz="4000" smtClean="0">
                <a:solidFill>
                  <a:srgbClr val="00B0F0"/>
                </a:solidFill>
                <a:latin typeface="Times New Roman" charset="0"/>
              </a:rPr>
            </a:br>
            <a:r>
              <a:rPr lang="en-US" sz="3200" smtClean="0">
                <a:solidFill>
                  <a:srgbClr val="00B0F0"/>
                </a:solidFill>
                <a:latin typeface="Times New Roman" charset="0"/>
              </a:rPr>
              <a:t>Defining a gender agenda </a:t>
            </a:r>
            <a:br>
              <a:rPr lang="en-US" sz="3200" smtClean="0">
                <a:solidFill>
                  <a:srgbClr val="00B0F0"/>
                </a:solidFill>
                <a:latin typeface="Times New Roman" charset="0"/>
              </a:rPr>
            </a:br>
            <a:r>
              <a:rPr lang="en-US" sz="3200" smtClean="0">
                <a:solidFill>
                  <a:srgbClr val="00B0F0"/>
                </a:solidFill>
                <a:latin typeface="Times New Roman" charset="0"/>
              </a:rPr>
              <a:t>for sustaining life </a:t>
            </a:r>
            <a:br>
              <a:rPr lang="en-US" sz="3200" smtClean="0">
                <a:solidFill>
                  <a:srgbClr val="00B0F0"/>
                </a:solidFill>
                <a:latin typeface="Times New Roman" charset="0"/>
              </a:rPr>
            </a:br>
            <a:r>
              <a:rPr lang="en-US" sz="3200" smtClean="0">
                <a:solidFill>
                  <a:srgbClr val="00B0F0"/>
                </a:solidFill>
                <a:latin typeface="Times New Roman" charset="0"/>
              </a:rPr>
              <a:t>and livelihoods </a:t>
            </a:r>
            <a:br>
              <a:rPr lang="en-US" sz="3200" smtClean="0">
                <a:solidFill>
                  <a:srgbClr val="00B0F0"/>
                </a:solidFill>
                <a:latin typeface="Times New Roman" charset="0"/>
              </a:rPr>
            </a:br>
            <a:r>
              <a:rPr lang="en-US" sz="3200" smtClean="0">
                <a:solidFill>
                  <a:srgbClr val="00B0F0"/>
                </a:solidFill>
                <a:latin typeface="Times New Roman" charset="0"/>
              </a:rPr>
              <a:t>in fishing communities</a:t>
            </a:r>
            <a:endParaRPr lang="en-IN" sz="3200" dirty="0" smtClean="0">
              <a:solidFill>
                <a:srgbClr val="00B0F0"/>
              </a:solidFill>
              <a:latin typeface="Times New Roman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15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Workshop “Recasting the net” July/2010. The process</a:t>
            </a:r>
            <a:endParaRPr lang="en-IN" sz="3800" dirty="0" smtClean="0">
              <a:solidFill>
                <a:schemeClr val="accent1"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32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Our dreams (1)</a:t>
            </a:r>
            <a:r>
              <a:rPr lang="en-IN" i="1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IN" i="1" dirty="0" smtClean="0">
              <a:solidFill>
                <a:schemeClr val="accent1"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24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Our dreams (2)</a:t>
            </a:r>
            <a:r>
              <a:rPr lang="en-IN" i="1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IN" i="1" dirty="0" smtClean="0">
              <a:solidFill>
                <a:schemeClr val="accent1"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34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Our dreams (3)</a:t>
            </a:r>
            <a:endParaRPr lang="en-IN" dirty="0" smtClean="0">
              <a:solidFill>
                <a:schemeClr val="accent1"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68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Shared Agenda for Action</a:t>
            </a:r>
            <a:endParaRPr lang="en-IN" dirty="0" smtClean="0">
              <a:solidFill>
                <a:schemeClr val="accent1"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96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Shared Agenda: </a:t>
            </a:r>
            <a:br>
              <a:rPr lang="en-US" sz="360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Households and communities</a:t>
            </a:r>
            <a:endParaRPr lang="en-IN" sz="3600" dirty="0" smtClean="0">
              <a:solidFill>
                <a:schemeClr val="accent1"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90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z="400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Shared Agenda: </a:t>
            </a:r>
            <a:br>
              <a:rPr lang="en-ZA" sz="400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ZA" sz="400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Fishworker organizations</a:t>
            </a:r>
            <a:endParaRPr lang="en-IN" sz="4000" dirty="0" smtClean="0">
              <a:solidFill>
                <a:schemeClr val="accent1"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03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z="400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ZA" sz="400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ZA" sz="400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Shared Agenda: </a:t>
            </a:r>
            <a:br>
              <a:rPr lang="en-ZA" sz="400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ZA" sz="4000" smtClean="0">
                <a:solidFill>
                  <a:srgbClr val="FFC000"/>
                </a:solidFill>
                <a:latin typeface="Times New Roman" charset="0"/>
                <a:cs typeface="Times New Roman" charset="0"/>
              </a:rPr>
              <a:t>Civil society organizations</a:t>
            </a:r>
            <a:r>
              <a:rPr lang="en-ZA" sz="40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ZA" sz="40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sz="4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35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z="400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ZA" sz="400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ZA" sz="400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Shared Agenda: </a:t>
            </a:r>
            <a:br>
              <a:rPr lang="en-ZA" sz="400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ZA" sz="4000" smtClean="0">
                <a:solidFill>
                  <a:srgbClr val="FFC000"/>
                </a:solidFill>
                <a:latin typeface="Times New Roman" charset="0"/>
                <a:cs typeface="Times New Roman" charset="0"/>
              </a:rPr>
              <a:t>Research organizations</a:t>
            </a:r>
            <a:r>
              <a:rPr lang="en-ZA" sz="40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ZA" sz="40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sz="4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06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Shared Agenda: The State (1)</a:t>
            </a:r>
            <a:endParaRPr lang="en-IN" sz="4000" i="1" dirty="0" smtClean="0">
              <a:solidFill>
                <a:schemeClr val="accent1"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45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sz="3200" smtClean="0">
                <a:solidFill>
                  <a:srgbClr val="00B0F0"/>
                </a:solidFill>
                <a:latin typeface="Times New Roman" charset="0"/>
              </a:rPr>
              <a:t>-&gt; </a:t>
            </a:r>
            <a:r>
              <a:rPr lang="en-IN" sz="3100" smtClean="0">
                <a:solidFill>
                  <a:srgbClr val="00B0F0"/>
                </a:solidFill>
                <a:latin typeface="Times New Roman" charset="0"/>
              </a:rPr>
              <a:t>To Asian Fisheries Society, and specially to Dr Meryl Williams, for invite me to participate in this symposium;</a:t>
            </a:r>
            <a:br>
              <a:rPr lang="en-IN" sz="3100" smtClean="0">
                <a:solidFill>
                  <a:srgbClr val="00B0F0"/>
                </a:solidFill>
                <a:latin typeface="Times New Roman" charset="0"/>
              </a:rPr>
            </a:br>
            <a:r>
              <a:rPr lang="en-IN" sz="3100" smtClean="0">
                <a:solidFill>
                  <a:srgbClr val="00B0F0"/>
                </a:solidFill>
                <a:latin typeface="Times New Roman" charset="0"/>
              </a:rPr>
              <a:t/>
            </a:r>
            <a:br>
              <a:rPr lang="en-IN" sz="3100" smtClean="0">
                <a:solidFill>
                  <a:srgbClr val="00B0F0"/>
                </a:solidFill>
                <a:latin typeface="Times New Roman" charset="0"/>
              </a:rPr>
            </a:br>
            <a:r>
              <a:rPr lang="en-IN" sz="3100" smtClean="0">
                <a:solidFill>
                  <a:srgbClr val="00B0F0"/>
                </a:solidFill>
                <a:latin typeface="Times New Roman" charset="0"/>
              </a:rPr>
              <a:t>-&gt; To </a:t>
            </a:r>
            <a:r>
              <a:rPr lang="en-US" sz="31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International Collective in Support of Fishworkers – ICSF, for the confidence to represent it here; </a:t>
            </a:r>
            <a:br>
              <a:rPr lang="en-US" sz="31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-&gt; To Nalini Nayak (Member, ICSF), for the presentation that was base of this one;</a:t>
            </a:r>
            <a:br>
              <a:rPr lang="en-US" sz="31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-&gt; To all of you, for your attention.</a:t>
            </a:r>
            <a:br>
              <a:rPr lang="en-US" sz="31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32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32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IN" sz="3200" smtClean="0">
                <a:solidFill>
                  <a:srgbClr val="00B0F0"/>
                </a:solidFill>
                <a:latin typeface="Times New Roman" charset="0"/>
              </a:rPr>
              <a:t/>
            </a:r>
            <a:br>
              <a:rPr lang="en-IN" sz="3200" smtClean="0">
                <a:solidFill>
                  <a:srgbClr val="00B0F0"/>
                </a:solidFill>
                <a:latin typeface="Times New Roman" charset="0"/>
              </a:rPr>
            </a:br>
            <a:r>
              <a:rPr lang="en-IN" sz="3200" smtClean="0">
                <a:solidFill>
                  <a:srgbClr val="00B0F0"/>
                </a:solidFill>
                <a:latin typeface="Times New Roman" charset="0"/>
              </a:rPr>
              <a:t/>
            </a:r>
            <a:br>
              <a:rPr lang="en-IN" sz="3200" smtClean="0">
                <a:solidFill>
                  <a:srgbClr val="00B0F0"/>
                </a:solidFill>
                <a:latin typeface="Times New Roman" charset="0"/>
              </a:rPr>
            </a:br>
            <a:r>
              <a:rPr lang="en-IN" sz="3200" smtClean="0">
                <a:solidFill>
                  <a:srgbClr val="00B0F0"/>
                </a:solidFill>
                <a:latin typeface="Times New Roman" charset="0"/>
              </a:rPr>
              <a:t/>
            </a:r>
            <a:br>
              <a:rPr lang="en-IN" sz="3200" smtClean="0">
                <a:solidFill>
                  <a:srgbClr val="00B0F0"/>
                </a:solidFill>
                <a:latin typeface="Times New Roman" charset="0"/>
              </a:rPr>
            </a:br>
            <a:endParaRPr lang="en-IN" sz="3200" dirty="0" smtClean="0">
              <a:solidFill>
                <a:srgbClr val="00B0F0"/>
              </a:solidFill>
              <a:latin typeface="Times New Roman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65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Shared Agenda: The State (2)</a:t>
            </a:r>
            <a:endParaRPr lang="en-IN" sz="4000" i="1" dirty="0" smtClean="0">
              <a:solidFill>
                <a:schemeClr val="accent1"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64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Shared Agenda: </a:t>
            </a:r>
            <a:br>
              <a:rPr lang="en-US" sz="400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International organizations</a:t>
            </a:r>
            <a:endParaRPr lang="en-IN" sz="4000" dirty="0" smtClean="0">
              <a:solidFill>
                <a:schemeClr val="accent1"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98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sz="4800" smtClean="0">
                <a:solidFill>
                  <a:schemeClr val="accent1">
                    <a:satMod val="150000"/>
                  </a:schemeClr>
                </a:solidFill>
              </a:rPr>
              <a:t>    </a:t>
            </a:r>
            <a:r>
              <a:rPr lang="en-IN" sz="480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Priorities</a:t>
            </a:r>
            <a:endParaRPr lang="en-IN" sz="4800" dirty="0" smtClean="0">
              <a:solidFill>
                <a:schemeClr val="accent1"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14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sz="4800" smtClean="0">
                <a:solidFill>
                  <a:schemeClr val="accent1">
                    <a:satMod val="150000"/>
                  </a:schemeClr>
                </a:solidFill>
              </a:rPr>
              <a:t>    </a:t>
            </a:r>
            <a:r>
              <a:rPr lang="en-IN" sz="480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Final Ceremony</a:t>
            </a:r>
            <a:endParaRPr lang="en-IN" sz="4800" dirty="0" smtClean="0">
              <a:solidFill>
                <a:schemeClr val="accent1"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48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sz="320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Objective:</a:t>
            </a:r>
            <a:r>
              <a:rPr lang="en-IN" sz="32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2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inform about the Gender Agenda elaborated on the Workshop “Recasting the Net” , organized by ICSF, on July/2010, India.</a:t>
            </a:r>
            <a:br>
              <a:rPr lang="en-IN" sz="32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32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32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IN" sz="320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Contents:</a:t>
            </a:r>
            <a:r>
              <a:rPr lang="en-IN" sz="32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IN" sz="32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IN" sz="32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IN" sz="32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ICSF</a:t>
            </a:r>
            <a:br>
              <a:rPr lang="en-IN" sz="32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32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ICSF’s Programme on Women in Fisheries</a:t>
            </a:r>
            <a:br>
              <a:rPr lang="en-US" sz="32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Workshop “Recasting the Net”</a:t>
            </a:r>
            <a:br>
              <a:rPr lang="en-US" sz="32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Process to elaborate the Gender Agenda</a:t>
            </a:r>
            <a:br>
              <a:rPr lang="en-US" sz="32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Our dreams (selection)</a:t>
            </a:r>
            <a:br>
              <a:rPr lang="en-US" sz="32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The Gender Agenda (selection)</a:t>
            </a:r>
            <a:br>
              <a:rPr lang="en-US" sz="32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32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32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IN" sz="32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32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IN" sz="3200" smtClean="0">
                <a:solidFill>
                  <a:srgbClr val="00B0F0"/>
                </a:solidFill>
                <a:latin typeface="Times New Roman" charset="0"/>
              </a:rPr>
              <a:t/>
            </a:r>
            <a:br>
              <a:rPr lang="en-IN" sz="3200" smtClean="0">
                <a:solidFill>
                  <a:srgbClr val="00B0F0"/>
                </a:solidFill>
                <a:latin typeface="Times New Roman" charset="0"/>
              </a:rPr>
            </a:br>
            <a:r>
              <a:rPr lang="en-IN" sz="3200" smtClean="0">
                <a:solidFill>
                  <a:srgbClr val="00B0F0"/>
                </a:solidFill>
                <a:latin typeface="Times New Roman" charset="0"/>
              </a:rPr>
              <a:t/>
            </a:r>
            <a:br>
              <a:rPr lang="en-IN" sz="3200" smtClean="0">
                <a:solidFill>
                  <a:srgbClr val="00B0F0"/>
                </a:solidFill>
                <a:latin typeface="Times New Roman" charset="0"/>
              </a:rPr>
            </a:br>
            <a:r>
              <a:rPr lang="en-IN" sz="3200" smtClean="0">
                <a:solidFill>
                  <a:srgbClr val="00B0F0"/>
                </a:solidFill>
                <a:latin typeface="Times New Roman" charset="0"/>
              </a:rPr>
              <a:t/>
            </a:r>
            <a:br>
              <a:rPr lang="en-IN" sz="3200" smtClean="0">
                <a:solidFill>
                  <a:srgbClr val="00B0F0"/>
                </a:solidFill>
                <a:latin typeface="Times New Roman" charset="0"/>
              </a:rPr>
            </a:br>
            <a:endParaRPr lang="en-IN" sz="3200" dirty="0" smtClean="0">
              <a:solidFill>
                <a:srgbClr val="00B0F0"/>
              </a:solidFill>
              <a:latin typeface="Times New Roman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06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en-US" sz="360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Collective on Support of     Fishworkers- ICSF (1986-2011)</a:t>
            </a:r>
            <a:endParaRPr lang="en-IN" sz="3600" dirty="0" smtClean="0">
              <a:solidFill>
                <a:schemeClr val="accent1"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31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en-US" sz="360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Collective on Support of     Fishworkers- ICSF (1986-2011)</a:t>
            </a:r>
            <a:endParaRPr lang="en-IN" sz="3600" dirty="0" smtClean="0">
              <a:solidFill>
                <a:schemeClr val="accent1"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35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ICSF’s Programme on Women in Fisheries</a:t>
            </a:r>
            <a:endParaRPr lang="en-IN" sz="4000" dirty="0" smtClean="0">
              <a:solidFill>
                <a:schemeClr val="accent1"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12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ICSF’s Programme on Women in Fisheries</a:t>
            </a:r>
            <a:endParaRPr lang="en-IN" sz="4000" dirty="0" smtClean="0">
              <a:solidFill>
                <a:schemeClr val="accent1"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57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20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Workshop “Recasting the net” July/2010</a:t>
            </a:r>
            <a:endParaRPr lang="en-IN" sz="4200" dirty="0" smtClean="0">
              <a:solidFill>
                <a:schemeClr val="accent1"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88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Workshop “Recasting the net” July/2010. The process</a:t>
            </a:r>
            <a:endParaRPr lang="en-IN" sz="3800" dirty="0" smtClean="0">
              <a:solidFill>
                <a:schemeClr val="accent1"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05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On-screen Show (4:3)</PresentationFormat>
  <Paragraphs>23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Recasting the Net: Defining a gender agenda  for sustaining life  and livelihoods  in fishing communities</vt:lpstr>
      <vt:lpstr>-&gt; To Asian Fisheries Society, and specially to Dr Meryl Williams, for invite me to participate in this symposium;  -&gt; To International Collective in Support of Fishworkers – ICSF, for the confidence to represent it here;   -&gt; To Nalini Nayak (Member, ICSF), for the presentation that was base of this one;  -&gt; To all of you, for your attention.     </vt:lpstr>
      <vt:lpstr>Objective: inform about the Gender Agenda elaborated on the Workshop “Recasting the Net” , organized by ICSF, on July/2010, India.  Contents:  - ICSF - ICSF’s Programme on Women in Fisheries - Workshop “Recasting the Net” - Process to elaborate the Gender Agenda - Our dreams (selection) - The Gender Agenda (selection)       </vt:lpstr>
      <vt:lpstr>International Collective on Support of     Fishworkers- ICSF (1986-2011)</vt:lpstr>
      <vt:lpstr>International Collective on Support of     Fishworkers- ICSF (1986-2011)</vt:lpstr>
      <vt:lpstr>ICSF’s Programme on Women in Fisheries</vt:lpstr>
      <vt:lpstr>ICSF’s Programme on Women in Fisheries</vt:lpstr>
      <vt:lpstr>Workshop “Recasting the net” July/2010</vt:lpstr>
      <vt:lpstr>Workshop “Recasting the net” July/2010. The process</vt:lpstr>
      <vt:lpstr>Workshop “Recasting the net” July/2010. The process</vt:lpstr>
      <vt:lpstr>Our dreams (1) </vt:lpstr>
      <vt:lpstr>Our dreams (2) </vt:lpstr>
      <vt:lpstr>Our dreams (3)</vt:lpstr>
      <vt:lpstr>Shared Agenda for Action</vt:lpstr>
      <vt:lpstr>Shared Agenda:  Households and communities</vt:lpstr>
      <vt:lpstr>Shared Agenda:  Fishworker organizations</vt:lpstr>
      <vt:lpstr> Shared Agenda:  Civil society organizations  </vt:lpstr>
      <vt:lpstr> Shared Agenda:  Research organizations  </vt:lpstr>
      <vt:lpstr>Shared Agenda: The State (1)</vt:lpstr>
      <vt:lpstr>Shared Agenda: The State (2)</vt:lpstr>
      <vt:lpstr>Shared Agenda:  International organizations</vt:lpstr>
      <vt:lpstr>    Priorities</vt:lpstr>
      <vt:lpstr>    Final Ceremony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Recasting the Net: Defining a gender agenda  for sustaining life  and livelihoods  in fishing communities</dc:title>
  <dc:creator>USER</dc:creator>
  <cp:lastModifiedBy>USER</cp:lastModifiedBy>
  <cp:revision>1</cp:revision>
  <dcterms:created xsi:type="dcterms:W3CDTF">2022-02-14T09:04:33Z</dcterms:created>
  <dcterms:modified xsi:type="dcterms:W3CDTF">2022-02-14T09:04:33Z</dcterms:modified>
</cp:coreProperties>
</file>