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88956-EB41-4358-9422-A8B32C5FFE79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46D03-79A7-44F4-AD7B-31749DDF0C5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74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46D03-79A7-44F4-AD7B-31749DDF0C5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976B4-5DE7-489B-8C75-C4620595575D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23AA-D298-430B-A86D-77A0086EFB7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Opportunities </a:t>
            </a:r>
            <a:r>
              <a:rPr lang="en-US" dirty="0"/>
              <a:t>and constraints of the </a:t>
            </a:r>
            <a:r>
              <a:rPr lang="en-US" dirty="0" smtClean="0"/>
              <a:t>SSF Guidelines </a:t>
            </a:r>
            <a:r>
              <a:rPr lang="en-US" dirty="0"/>
              <a:t>to address Social Inequality - predominantly from a feminist perspective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571876"/>
            <a:ext cx="8215370" cy="64294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Katia </a:t>
            </a:r>
            <a:r>
              <a:rPr lang="fr-FR" sz="2400" dirty="0" err="1" smtClean="0"/>
              <a:t>Frangoudes</a:t>
            </a:r>
            <a:r>
              <a:rPr lang="fr-FR" sz="2400" dirty="0" smtClean="0"/>
              <a:t>, </a:t>
            </a:r>
            <a:r>
              <a:rPr lang="fr-FR" sz="2400" dirty="0" err="1" smtClean="0"/>
              <a:t>Cornelie</a:t>
            </a:r>
            <a:r>
              <a:rPr lang="fr-FR" sz="2400" dirty="0" smtClean="0"/>
              <a:t> </a:t>
            </a:r>
            <a:r>
              <a:rPr lang="fr-FR" sz="2400" dirty="0" err="1" smtClean="0"/>
              <a:t>Quist</a:t>
            </a:r>
            <a:r>
              <a:rPr lang="fr-FR" sz="2400" dirty="0" smtClean="0"/>
              <a:t>, ICSF </a:t>
            </a:r>
            <a:r>
              <a:rPr lang="fr-FR" sz="2400" dirty="0" err="1" smtClean="0"/>
              <a:t>Members</a:t>
            </a:r>
            <a:endParaRPr lang="fr-FR" sz="2400" dirty="0"/>
          </a:p>
        </p:txBody>
      </p:sp>
      <p:pic>
        <p:nvPicPr>
          <p:cNvPr id="1026" name="Picture 2" descr="D:\Katia\ICSF\WIF\GAF5\IMG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54286"/>
            <a:ext cx="3571900" cy="2679170"/>
          </a:xfrm>
          <a:prstGeom prst="rect">
            <a:avLst/>
          </a:prstGeom>
          <a:noFill/>
        </p:spPr>
      </p:pic>
      <p:pic>
        <p:nvPicPr>
          <p:cNvPr id="5" name="Image 4" descr="IMG_0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119543"/>
            <a:ext cx="3500462" cy="2625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Some limits </a:t>
            </a:r>
          </a:p>
          <a:p>
            <a:pPr marL="0" indent="0">
              <a:buFontTx/>
              <a:buChar char="-"/>
            </a:pPr>
            <a:r>
              <a:rPr lang="en-US" dirty="0" smtClean="0"/>
              <a:t> Promotion of human rights approach but difficult to be implemented in SSF development </a:t>
            </a:r>
            <a:r>
              <a:rPr lang="en-US" b="1" dirty="0" smtClean="0"/>
              <a:t>without a </a:t>
            </a:r>
            <a:r>
              <a:rPr lang="en-US" b="1" dirty="0" err="1" smtClean="0"/>
              <a:t>a</a:t>
            </a:r>
            <a:r>
              <a:rPr lang="en-US" b="1" dirty="0" smtClean="0"/>
              <a:t> transformative outlook aiming to end social injustice and inequality</a:t>
            </a:r>
            <a:r>
              <a:rPr lang="en-US" dirty="0" smtClean="0"/>
              <a:t> </a:t>
            </a:r>
          </a:p>
          <a:p>
            <a:pPr marL="0" indent="0">
              <a:buFontTx/>
              <a:buChar char="-"/>
            </a:pPr>
            <a:r>
              <a:rPr lang="en-US" dirty="0" smtClean="0"/>
              <a:t>Little information is available on the implementation of such objective no any reference to social analysis necessary to facilitate the implementation </a:t>
            </a:r>
          </a:p>
          <a:p>
            <a:pPr marL="0" indent="0">
              <a:buNone/>
            </a:pPr>
            <a:r>
              <a:rPr lang="en-US" dirty="0" smtClean="0"/>
              <a:t>- No definition of what is gender issues </a:t>
            </a:r>
          </a:p>
          <a:p>
            <a:pPr marL="0" indent="0">
              <a:buNone/>
            </a:pPr>
            <a:r>
              <a:rPr lang="en-US" dirty="0" smtClean="0"/>
              <a:t>- No mention on the impact of unequal power relations between women and men in SSF development and on the wellbeing of the communities   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A gender perspective of </a:t>
            </a:r>
            <a:r>
              <a:rPr lang="en-US" dirty="0" smtClean="0"/>
              <a:t>SSF should </a:t>
            </a:r>
            <a:r>
              <a:rPr lang="en-US" dirty="0"/>
              <a:t>take to account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transformative approach </a:t>
            </a:r>
            <a:r>
              <a:rPr lang="en-US" dirty="0" smtClean="0"/>
              <a:t>aiming to understand the roots and causes of</a:t>
            </a:r>
            <a:r>
              <a:rPr lang="en-US" b="1" i="1" dirty="0" smtClean="0"/>
              <a:t> </a:t>
            </a:r>
            <a:r>
              <a:rPr lang="en-US" b="1" i="1" dirty="0"/>
              <a:t>gender injustice and inequality including </a:t>
            </a:r>
            <a:r>
              <a:rPr lang="en-US" b="1" i="1" dirty="0" smtClean="0"/>
              <a:t>patriarchal norms</a:t>
            </a:r>
          </a:p>
          <a:p>
            <a:pPr marL="0" indent="0">
              <a:buNone/>
            </a:pPr>
            <a:r>
              <a:rPr lang="en-US" b="1" dirty="0" smtClean="0"/>
              <a:t>SSFG</a:t>
            </a:r>
            <a:r>
              <a:rPr lang="en-US" dirty="0" smtClean="0"/>
              <a:t> responds with:  gender mainstreaming, </a:t>
            </a:r>
            <a:r>
              <a:rPr lang="en-US" dirty="0"/>
              <a:t>data based on gender, </a:t>
            </a:r>
            <a:r>
              <a:rPr lang="en-US" dirty="0" smtClean="0"/>
              <a:t>etc… notions  difficult to understand or realize </a:t>
            </a:r>
          </a:p>
          <a:p>
            <a:pPr marL="0" indent="0">
              <a:buNone/>
            </a:pPr>
            <a:r>
              <a:rPr lang="en-US" b="1" dirty="0" smtClean="0"/>
              <a:t>instead</a:t>
            </a:r>
            <a:r>
              <a:rPr lang="en-US" dirty="0" smtClean="0"/>
              <a:t> to promote social majors changes within the sector…  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Guidelines </a:t>
            </a:r>
            <a:r>
              <a:rPr lang="fr-FR" b="1" dirty="0" err="1" smtClean="0"/>
              <a:t>speaks</a:t>
            </a:r>
            <a:r>
              <a:rPr lang="fr-FR" b="1" dirty="0" smtClean="0"/>
              <a:t> about</a:t>
            </a:r>
          </a:p>
          <a:p>
            <a:pPr marL="0" indent="0">
              <a:buNone/>
            </a:pPr>
            <a:r>
              <a:rPr lang="en-US" dirty="0" smtClean="0"/>
              <a:t>“vulnerable </a:t>
            </a:r>
            <a:r>
              <a:rPr lang="en-US" dirty="0"/>
              <a:t>and marginal </a:t>
            </a:r>
            <a:r>
              <a:rPr lang="en-US" dirty="0" smtClean="0"/>
              <a:t>groups” and promote an inclusive approach </a:t>
            </a:r>
          </a:p>
          <a:p>
            <a:pPr marL="0" indent="0">
              <a:buNone/>
            </a:pPr>
            <a:r>
              <a:rPr lang="en-US" b="1" dirty="0" smtClean="0"/>
              <a:t>But </a:t>
            </a:r>
            <a:r>
              <a:rPr lang="en-US" dirty="0" smtClean="0"/>
              <a:t>these groups are </a:t>
            </a:r>
            <a:r>
              <a:rPr lang="en-US" b="1" dirty="0" smtClean="0"/>
              <a:t>targets of social welfare</a:t>
            </a:r>
            <a:r>
              <a:rPr lang="en-US" dirty="0" smtClean="0"/>
              <a:t> than </a:t>
            </a:r>
            <a:r>
              <a:rPr lang="en-US" b="1" dirty="0" smtClean="0"/>
              <a:t>agents of changes </a:t>
            </a:r>
          </a:p>
          <a:p>
            <a:pPr marL="0" indent="0">
              <a:buNone/>
            </a:pPr>
            <a:r>
              <a:rPr lang="en-US" dirty="0" smtClean="0"/>
              <a:t>Can the inclusive approach </a:t>
            </a:r>
            <a:r>
              <a:rPr lang="en-US" b="1" dirty="0" smtClean="0"/>
              <a:t>guaranty equal benefits of policies or programs 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 smtClean="0"/>
              <a:t>Ex. women organization are marginalize within the sector and often subject of patronizing  attitudes making difficult the decision making on issues that concern their live, livelihoods or communities.    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volunteer basis of the SSFG</a:t>
            </a:r>
            <a:r>
              <a:rPr lang="en-US" dirty="0" smtClean="0"/>
              <a:t> raised the following questions: </a:t>
            </a:r>
          </a:p>
          <a:p>
            <a:pPr>
              <a:buNone/>
            </a:pPr>
            <a:r>
              <a:rPr lang="en-US" dirty="0" smtClean="0"/>
              <a:t>1. How States will implement the Human </a:t>
            </a:r>
            <a:r>
              <a:rPr lang="en-US" dirty="0"/>
              <a:t>rights and gender </a:t>
            </a:r>
            <a:r>
              <a:rPr lang="en-US" dirty="0" smtClean="0"/>
              <a:t>equality  approach fundamental for SSF development?</a:t>
            </a:r>
          </a:p>
          <a:p>
            <a:pPr>
              <a:buNone/>
            </a:pPr>
            <a:r>
              <a:rPr lang="en-US" dirty="0" smtClean="0"/>
              <a:t>2. How states will implement women equality when experiences show that it is a sensitive issue usually facing resistance and it is never a priority? </a:t>
            </a:r>
          </a:p>
          <a:p>
            <a:pPr>
              <a:buNone/>
            </a:pPr>
            <a:r>
              <a:rPr lang="en-US" dirty="0" smtClean="0"/>
              <a:t>3. How vulnerable and marginalize groups will be identified by all actors of the sector in participatory approach  “</a:t>
            </a:r>
            <a:r>
              <a:rPr lang="en-US" b="1" dirty="0" smtClean="0"/>
              <a:t>so </a:t>
            </a:r>
            <a:r>
              <a:rPr lang="en-US" b="1" dirty="0"/>
              <a:t>that the voices of women and men are </a:t>
            </a:r>
            <a:r>
              <a:rPr lang="en-US" b="1" dirty="0" smtClean="0"/>
              <a:t>heard</a:t>
            </a:r>
            <a:r>
              <a:rPr lang="en-US" dirty="0" smtClean="0"/>
              <a:t>” if the actors lacks organizations and  leaders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Solutions ?</a:t>
            </a:r>
          </a:p>
          <a:p>
            <a:pPr marL="0" indent="0">
              <a:buNone/>
            </a:pPr>
            <a:r>
              <a:rPr lang="fr-FR" dirty="0" smtClean="0"/>
              <a:t>Support </a:t>
            </a:r>
            <a:r>
              <a:rPr lang="en-US" dirty="0" smtClean="0"/>
              <a:t>women and marginalize groups to build autonomous organizations with the objective to promote a  human </a:t>
            </a:r>
            <a:r>
              <a:rPr lang="en-US" dirty="0"/>
              <a:t>rights based approach to the SSF sector </a:t>
            </a:r>
            <a:r>
              <a:rPr lang="en-US" dirty="0" smtClean="0"/>
              <a:t>(role of CSOs, scientists?, others)</a:t>
            </a:r>
          </a:p>
          <a:p>
            <a:pPr>
              <a:buNone/>
            </a:pPr>
            <a:r>
              <a:rPr lang="en-US" b="1" i="1" dirty="0" smtClean="0"/>
              <a:t>And </a:t>
            </a:r>
          </a:p>
          <a:p>
            <a:pPr marL="0" indent="0">
              <a:buNone/>
            </a:pPr>
            <a:r>
              <a:rPr lang="en-US" dirty="0" smtClean="0"/>
              <a:t>Act within the decision making process for an  </a:t>
            </a:r>
            <a:r>
              <a:rPr lang="en-US" dirty="0"/>
              <a:t>action plan for </a:t>
            </a:r>
            <a:r>
              <a:rPr lang="en-US" dirty="0" smtClean="0"/>
              <a:t>implementation </a:t>
            </a:r>
            <a:r>
              <a:rPr lang="en-US" dirty="0"/>
              <a:t>of </a:t>
            </a:r>
            <a:r>
              <a:rPr lang="en-US" dirty="0" smtClean="0"/>
              <a:t>SSFG focusing on </a:t>
            </a:r>
            <a:r>
              <a:rPr lang="en-US" b="1" dirty="0"/>
              <a:t>transformative changes for equitable, gender </a:t>
            </a:r>
            <a:r>
              <a:rPr lang="en-US" b="1" dirty="0" smtClean="0"/>
              <a:t>just </a:t>
            </a:r>
            <a:r>
              <a:rPr lang="en-US" b="1" dirty="0"/>
              <a:t>and SSF sustainable development</a:t>
            </a:r>
            <a:r>
              <a:rPr lang="en-US" dirty="0"/>
              <a:t>. 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atia\ICSF\WIF\GAF5\IMG_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1352" y="0"/>
            <a:ext cx="10038104" cy="8799513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571472" y="571480"/>
            <a:ext cx="257176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Thanks</a:t>
            </a:r>
            <a:endParaRPr lang="en-GB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576899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SSF Guidelines  recognized women contribution in 4 domains 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pre </a:t>
            </a:r>
            <a:r>
              <a:rPr lang="en-US" dirty="0"/>
              <a:t>harvest, harvest and post harvest </a:t>
            </a:r>
            <a:r>
              <a:rPr lang="en-US" dirty="0" smtClean="0"/>
              <a:t>activities (freshwaters and marine SSF including </a:t>
            </a:r>
            <a:r>
              <a:rPr lang="en-US" dirty="0"/>
              <a:t>shellfish and </a:t>
            </a:r>
            <a:r>
              <a:rPr lang="en-US" dirty="0" smtClean="0"/>
              <a:t>seaweed) but not aquaculture </a:t>
            </a:r>
            <a:endParaRPr lang="fr-FR" dirty="0"/>
          </a:p>
          <a:p>
            <a:r>
              <a:rPr lang="en-US" dirty="0" smtClean="0"/>
              <a:t>gender </a:t>
            </a:r>
            <a:r>
              <a:rPr lang="en-US" dirty="0"/>
              <a:t>equity and equality as fundamental for the </a:t>
            </a:r>
            <a:r>
              <a:rPr lang="en-US" b="1" dirty="0"/>
              <a:t>development process </a:t>
            </a:r>
            <a:r>
              <a:rPr lang="en-US" dirty="0"/>
              <a:t>and </a:t>
            </a:r>
            <a:r>
              <a:rPr lang="en-US" b="1" dirty="0"/>
              <a:t>equal rights and opportunities</a:t>
            </a:r>
            <a:r>
              <a:rPr lang="en-US" dirty="0"/>
              <a:t> for women </a:t>
            </a:r>
            <a:endParaRPr lang="fr-FR" dirty="0"/>
          </a:p>
          <a:p>
            <a:r>
              <a:rPr lang="en-US" b="1" dirty="0" smtClean="0"/>
              <a:t>Promotion </a:t>
            </a:r>
            <a:r>
              <a:rPr lang="en-US" b="1" dirty="0"/>
              <a:t>of women’s leadership </a:t>
            </a:r>
            <a:r>
              <a:rPr lang="en-US" dirty="0"/>
              <a:t>(reference to </a:t>
            </a:r>
            <a:r>
              <a:rPr lang="en-US" dirty="0" smtClean="0"/>
              <a:t>CEDAW calling for </a:t>
            </a:r>
            <a:r>
              <a:rPr lang="en-US" dirty="0"/>
              <a:t>elimination of gender prejudicial customary </a:t>
            </a:r>
            <a:r>
              <a:rPr lang="en-US" dirty="0" smtClean="0"/>
              <a:t>practices) </a:t>
            </a:r>
            <a:endParaRPr lang="fr-FR" dirty="0"/>
          </a:p>
          <a:p>
            <a:r>
              <a:rPr lang="en-US" dirty="0"/>
              <a:t>Gender sensitive policy making, </a:t>
            </a:r>
            <a:r>
              <a:rPr lang="en-US" b="1" dirty="0"/>
              <a:t>women’s participation in fisheries organization </a:t>
            </a:r>
            <a:r>
              <a:rPr lang="en-US" dirty="0"/>
              <a:t>and </a:t>
            </a:r>
            <a:r>
              <a:rPr lang="en-US" b="1" dirty="0"/>
              <a:t>equal access to extension services </a:t>
            </a:r>
            <a:r>
              <a:rPr lang="en-US" dirty="0"/>
              <a:t>and </a:t>
            </a:r>
            <a:r>
              <a:rPr lang="en-US" b="1" dirty="0"/>
              <a:t>technical training </a:t>
            </a:r>
            <a:r>
              <a:rPr lang="en-US" dirty="0"/>
              <a:t>adapted to women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Some general observations </a:t>
            </a:r>
          </a:p>
          <a:p>
            <a:pPr marL="0" indent="0">
              <a:buNone/>
            </a:pPr>
            <a:r>
              <a:rPr lang="en-US" dirty="0" smtClean="0"/>
              <a:t>Terms </a:t>
            </a:r>
            <a:r>
              <a:rPr lang="en-US" dirty="0"/>
              <a:t>“</a:t>
            </a:r>
            <a:r>
              <a:rPr lang="en-US" b="1" dirty="0"/>
              <a:t>women</a:t>
            </a:r>
            <a:r>
              <a:rPr lang="en-US" dirty="0"/>
              <a:t>” and </a:t>
            </a:r>
            <a:r>
              <a:rPr lang="en-US" dirty="0" smtClean="0"/>
              <a:t>“</a:t>
            </a:r>
            <a:r>
              <a:rPr lang="en-US" b="1" dirty="0" smtClean="0"/>
              <a:t>gender</a:t>
            </a:r>
            <a:r>
              <a:rPr lang="en-US" dirty="0" smtClean="0"/>
              <a:t>” </a:t>
            </a:r>
            <a:r>
              <a:rPr lang="en-US" dirty="0"/>
              <a:t>seems to be synonymous </a:t>
            </a:r>
            <a:r>
              <a:rPr lang="en-US" dirty="0" smtClean="0"/>
              <a:t>for SSFG 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Guidelines try to be </a:t>
            </a:r>
            <a:r>
              <a:rPr lang="en-US" b="1" dirty="0" smtClean="0"/>
              <a:t>inclusive</a:t>
            </a:r>
            <a:r>
              <a:rPr lang="en-US" dirty="0" smtClean="0"/>
              <a:t> by mentioning often  </a:t>
            </a:r>
          </a:p>
          <a:p>
            <a:pPr marL="0" indent="0">
              <a:buNone/>
            </a:pPr>
            <a:r>
              <a:rPr lang="en-US" dirty="0" smtClean="0"/>
              <a:t>Women and Men or include women and a specific attention to marginalize and vulnerable groups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Its preface says: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“SSF employ 90% of the world’s capture fishers and fish workers about </a:t>
            </a:r>
            <a:r>
              <a:rPr lang="en-US" b="1" dirty="0"/>
              <a:t>half are women </a:t>
            </a:r>
            <a:r>
              <a:rPr lang="en-US" dirty="0"/>
              <a:t>(…..) and engaged in directly providing food for their household as well in commercial fishing, processing and </a:t>
            </a:r>
            <a:r>
              <a:rPr lang="en-US" dirty="0" smtClean="0"/>
              <a:t>marketing”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Rapid reading of SSFG with a feminist perspective: </a:t>
            </a:r>
          </a:p>
          <a:p>
            <a:pPr marL="0" indent="0">
              <a:buNone/>
            </a:pPr>
            <a:r>
              <a:rPr lang="en-US" b="1" dirty="0" smtClean="0"/>
              <a:t>Chapter 1</a:t>
            </a:r>
            <a:r>
              <a:rPr lang="en-US" dirty="0" smtClean="0"/>
              <a:t>: objective/ </a:t>
            </a:r>
            <a:r>
              <a:rPr lang="en-US" dirty="0"/>
              <a:t>No specific mention on women or </a:t>
            </a:r>
            <a:r>
              <a:rPr lang="en-US" dirty="0" smtClean="0"/>
              <a:t>gender</a:t>
            </a:r>
          </a:p>
          <a:p>
            <a:pPr marL="0" indent="0">
              <a:buNone/>
            </a:pPr>
            <a:r>
              <a:rPr lang="en-US" b="1" i="1" dirty="0" smtClean="0"/>
              <a:t>Only the following can be found: </a:t>
            </a:r>
          </a:p>
          <a:p>
            <a:pPr marL="0" indent="0">
              <a:buNone/>
            </a:pPr>
            <a:r>
              <a:rPr lang="en-US" dirty="0"/>
              <a:t>“these objectives should be achieved through the </a:t>
            </a:r>
            <a:r>
              <a:rPr lang="en-US" b="1" dirty="0"/>
              <a:t>promotion of human rights-based approach</a:t>
            </a:r>
            <a:r>
              <a:rPr lang="en-US" dirty="0"/>
              <a:t>, by empowering SS fishing communities, </a:t>
            </a:r>
            <a:r>
              <a:rPr lang="en-US" b="1" dirty="0"/>
              <a:t>including both men and women</a:t>
            </a:r>
            <a:r>
              <a:rPr lang="en-US" dirty="0"/>
              <a:t>, to </a:t>
            </a:r>
            <a:r>
              <a:rPr lang="en-US" b="1" dirty="0"/>
              <a:t>participate to decision making processes</a:t>
            </a:r>
            <a:r>
              <a:rPr lang="en-US" dirty="0"/>
              <a:t>, and </a:t>
            </a:r>
            <a:r>
              <a:rPr lang="en-US" b="1" dirty="0"/>
              <a:t>assume responsibilities for sustainable use of fishing resources</a:t>
            </a:r>
            <a:r>
              <a:rPr lang="en-US" dirty="0" smtClean="0"/>
              <a:t>…”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543956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Chapter </a:t>
            </a:r>
            <a:r>
              <a:rPr lang="en-US" b="1" dirty="0" smtClean="0"/>
              <a:t>3: Guiding principles</a:t>
            </a:r>
          </a:p>
          <a:p>
            <a:pPr marL="0" indent="0">
              <a:buNone/>
            </a:pPr>
            <a:r>
              <a:rPr lang="en-US" dirty="0" smtClean="0"/>
              <a:t>Recognition </a:t>
            </a:r>
            <a:r>
              <a:rPr lang="en-US" dirty="0"/>
              <a:t>of dignity and human rights of all individuals, equality and not discrimination, participation and inclusion, etc… </a:t>
            </a:r>
            <a:r>
              <a:rPr lang="en-US" dirty="0" smtClean="0"/>
              <a:t>are present</a:t>
            </a:r>
          </a:p>
          <a:p>
            <a:pPr marL="0" indent="0">
              <a:buNone/>
            </a:pPr>
            <a:r>
              <a:rPr lang="en-US" b="1" dirty="0" smtClean="0"/>
              <a:t>2 references to women </a:t>
            </a:r>
          </a:p>
          <a:p>
            <a:pPr marL="0" indent="0">
              <a:buNone/>
            </a:pPr>
            <a:r>
              <a:rPr lang="en-US" dirty="0" smtClean="0"/>
              <a:t>Gender </a:t>
            </a:r>
            <a:r>
              <a:rPr lang="en-US" dirty="0"/>
              <a:t>equity and equality is fundamental </a:t>
            </a:r>
            <a:r>
              <a:rPr lang="en-US" b="1" dirty="0"/>
              <a:t>to any </a:t>
            </a:r>
            <a:r>
              <a:rPr lang="en-US" b="1" dirty="0" smtClean="0"/>
              <a:t>development</a:t>
            </a:r>
            <a:r>
              <a:rPr lang="en-US" dirty="0"/>
              <a:t> </a:t>
            </a:r>
            <a:r>
              <a:rPr lang="en-US" dirty="0" smtClean="0"/>
              <a:t>and recognizing </a:t>
            </a:r>
            <a:r>
              <a:rPr lang="en-US" dirty="0"/>
              <a:t>the </a:t>
            </a:r>
            <a:r>
              <a:rPr lang="en-US" b="1" dirty="0"/>
              <a:t>vital role of women in SSF</a:t>
            </a:r>
            <a:r>
              <a:rPr lang="en-US" dirty="0"/>
              <a:t>, </a:t>
            </a:r>
            <a:r>
              <a:rPr lang="en-US" b="1" dirty="0"/>
              <a:t>equal rights and opportunities </a:t>
            </a:r>
            <a:r>
              <a:rPr lang="en-US" dirty="0"/>
              <a:t>should be </a:t>
            </a:r>
            <a:r>
              <a:rPr lang="en-US" dirty="0" smtClean="0"/>
              <a:t>promoted </a:t>
            </a:r>
          </a:p>
          <a:p>
            <a:pPr marL="0" indent="0">
              <a:buNone/>
            </a:pPr>
            <a:r>
              <a:rPr lang="en-US" dirty="0" smtClean="0"/>
              <a:t>Respect to culture: “</a:t>
            </a:r>
            <a:r>
              <a:rPr lang="en-US" b="1" dirty="0"/>
              <a:t>encouraging women’s leadership</a:t>
            </a:r>
            <a:r>
              <a:rPr lang="en-US" dirty="0" smtClean="0"/>
              <a:t>”  and with the support of CEDAW: “</a:t>
            </a:r>
            <a:r>
              <a:rPr lang="en-US" b="1" dirty="0" smtClean="0"/>
              <a:t>elimination </a:t>
            </a:r>
            <a:r>
              <a:rPr lang="en-US" b="1" dirty="0"/>
              <a:t>of prejudicial gender based customary </a:t>
            </a:r>
            <a:r>
              <a:rPr lang="en-US" b="1" dirty="0" smtClean="0"/>
              <a:t>practices</a:t>
            </a:r>
            <a:r>
              <a:rPr lang="en-US" dirty="0" smtClean="0"/>
              <a:t>” 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Part II Responsible fisheries and sustainable </a:t>
            </a:r>
            <a:r>
              <a:rPr lang="en-US" b="1" dirty="0" smtClean="0"/>
              <a:t>development: Gender Equality (</a:t>
            </a:r>
            <a:r>
              <a:rPr lang="en-US" b="1" dirty="0" err="1" smtClean="0"/>
              <a:t>ch</a:t>
            </a:r>
            <a:r>
              <a:rPr lang="en-US" b="1" dirty="0" smtClean="0"/>
              <a:t>. 8)</a:t>
            </a:r>
          </a:p>
          <a:p>
            <a:pPr marL="0" indent="0">
              <a:buNone/>
            </a:pPr>
            <a:r>
              <a:rPr lang="en-US" dirty="0" smtClean="0"/>
              <a:t>References to strategies </a:t>
            </a:r>
          </a:p>
          <a:p>
            <a:pPr lvl="0"/>
            <a:r>
              <a:rPr lang="en-US" dirty="0"/>
              <a:t>Gender Mainstreaming </a:t>
            </a:r>
            <a:endParaRPr lang="fr-FR" dirty="0"/>
          </a:p>
          <a:p>
            <a:pPr lvl="0"/>
            <a:r>
              <a:rPr lang="en-US" dirty="0"/>
              <a:t>Elaboration of policies and legislation to challenge discrimination against women and achievement of equality in SSF development </a:t>
            </a:r>
            <a:endParaRPr lang="en-US" dirty="0" smtClean="0"/>
          </a:p>
          <a:p>
            <a:pPr lvl="0">
              <a:buNone/>
            </a:pPr>
            <a:r>
              <a:rPr lang="en-US" b="1" dirty="0" smtClean="0"/>
              <a:t>From feminist perspective the text calls to</a:t>
            </a:r>
          </a:p>
          <a:p>
            <a:pPr marL="0" lvl="0" indent="0">
              <a:buFontTx/>
              <a:buChar char="-"/>
            </a:pPr>
            <a:r>
              <a:rPr lang="en-US" dirty="0" smtClean="0"/>
              <a:t>Secure </a:t>
            </a:r>
            <a:r>
              <a:rPr lang="en-US" dirty="0"/>
              <a:t>women equal participation in decision making for policies directed towards </a:t>
            </a:r>
            <a:r>
              <a:rPr lang="en-US" dirty="0" smtClean="0"/>
              <a:t>SSF</a:t>
            </a:r>
          </a:p>
          <a:p>
            <a:pPr marL="0" lvl="0" indent="0">
              <a:buFontTx/>
              <a:buChar char="-"/>
            </a:pPr>
            <a:r>
              <a:rPr lang="en-US" dirty="0" smtClean="0"/>
              <a:t>Support women participation in fisheries organizations </a:t>
            </a:r>
          </a:p>
          <a:p>
            <a:pPr marL="0" indent="0">
              <a:buNone/>
            </a:pPr>
            <a:r>
              <a:rPr lang="en-US" dirty="0" smtClean="0"/>
              <a:t>By asking states to adopt </a:t>
            </a:r>
            <a:r>
              <a:rPr lang="en-US" b="1" dirty="0" smtClean="0"/>
              <a:t>specific measures </a:t>
            </a:r>
            <a:r>
              <a:rPr lang="en-US" b="1" dirty="0"/>
              <a:t>to address discrimination against </a:t>
            </a:r>
            <a:r>
              <a:rPr lang="en-US" b="1" dirty="0" smtClean="0"/>
              <a:t>women to guarantee women and their organization participation to the </a:t>
            </a:r>
            <a:r>
              <a:rPr lang="en-US" b="1" dirty="0"/>
              <a:t>monitoring of their implementation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More… </a:t>
            </a:r>
          </a:p>
          <a:p>
            <a:pPr marL="0" indent="0">
              <a:buNone/>
            </a:pPr>
            <a:r>
              <a:rPr lang="en-US" b="1" dirty="0" smtClean="0"/>
              <a:t>Women tenure</a:t>
            </a:r>
            <a:r>
              <a:rPr lang="en-US" dirty="0" smtClean="0"/>
              <a:t>, participation in fisheries management, social development, employment and decent work and women’s role in the post-harvest chain</a:t>
            </a:r>
          </a:p>
          <a:p>
            <a:pPr marL="0" indent="0">
              <a:buNone/>
            </a:pPr>
            <a:r>
              <a:rPr lang="en-US" dirty="0" smtClean="0"/>
              <a:t>States should institute measures that aim to </a:t>
            </a:r>
            <a:r>
              <a:rPr lang="en-US" b="1" dirty="0" smtClean="0"/>
              <a:t>eliminate violence and to protect women </a:t>
            </a:r>
            <a:r>
              <a:rPr lang="en-US" dirty="0" smtClean="0"/>
              <a:t>exposed to such violence in SSF communities And ensure </a:t>
            </a:r>
            <a:r>
              <a:rPr lang="en-US" b="1" dirty="0" smtClean="0"/>
              <a:t>access to justice for victims of violence, abuse</a:t>
            </a:r>
            <a:r>
              <a:rPr lang="en-US" dirty="0" smtClean="0"/>
              <a:t>, etc… including within the household and the community” (very clear)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/>
              <a:t>Part III (</a:t>
            </a:r>
            <a:r>
              <a:rPr lang="en-US" sz="11200" b="1" dirty="0" err="1"/>
              <a:t>ch</a:t>
            </a:r>
            <a:r>
              <a:rPr lang="en-US" sz="11200" b="1" dirty="0"/>
              <a:t>. 10 and 11) make reference </a:t>
            </a:r>
            <a:r>
              <a:rPr lang="en-US" sz="11200" b="1" dirty="0" smtClean="0"/>
              <a:t>to</a:t>
            </a:r>
            <a:r>
              <a:rPr lang="en-US" sz="11200" dirty="0" smtClean="0"/>
              <a:t>:</a:t>
            </a:r>
          </a:p>
          <a:p>
            <a:pPr marL="0" indent="0">
              <a:buNone/>
            </a:pPr>
            <a:r>
              <a:rPr lang="en-US" sz="11200" b="1" dirty="0" smtClean="0"/>
              <a:t>gender </a:t>
            </a:r>
            <a:r>
              <a:rPr lang="en-US" sz="11200" b="1" dirty="0"/>
              <a:t>sensitive policies</a:t>
            </a:r>
            <a:r>
              <a:rPr lang="en-US" sz="11200" dirty="0"/>
              <a:t>, production of gender disaggregated data, designing of gender sensitive interventions, gender sensitive indicators for monitoring </a:t>
            </a:r>
            <a:r>
              <a:rPr lang="en-US" sz="11200" dirty="0" smtClean="0"/>
              <a:t>purposes</a:t>
            </a:r>
          </a:p>
          <a:p>
            <a:pPr marL="0" indent="0">
              <a:buNone/>
            </a:pPr>
            <a:r>
              <a:rPr lang="en-US" sz="11200" dirty="0" smtClean="0"/>
              <a:t>Ch. 12 Capacity and development</a:t>
            </a:r>
          </a:p>
          <a:p>
            <a:pPr marL="0" indent="0">
              <a:buNone/>
            </a:pPr>
            <a:r>
              <a:rPr lang="en-US" sz="11200" dirty="0" smtClean="0"/>
              <a:t>Speaks about enabling “</a:t>
            </a:r>
            <a:r>
              <a:rPr lang="en-US" sz="11200" b="1" dirty="0"/>
              <a:t>women to organize autonomously </a:t>
            </a:r>
            <a:r>
              <a:rPr lang="en-US" sz="11200" dirty="0"/>
              <a:t>at various levels on issues of particular relevance to </a:t>
            </a:r>
            <a:r>
              <a:rPr lang="en-US" sz="11200" dirty="0" smtClean="0"/>
              <a:t>them and </a:t>
            </a:r>
            <a:r>
              <a:rPr lang="en-US" sz="11200" b="1" dirty="0" smtClean="0"/>
              <a:t>equitable </a:t>
            </a:r>
            <a:r>
              <a:rPr lang="en-US" sz="11200" b="1" dirty="0"/>
              <a:t>participation of women in representative structures in small scale fisheries sub-sector along the entire value </a:t>
            </a:r>
            <a:r>
              <a:rPr lang="en-US" sz="11200" b="1" dirty="0" smtClean="0"/>
              <a:t>chain</a:t>
            </a:r>
            <a:endParaRPr lang="en-US" sz="11200" b="1" dirty="0"/>
          </a:p>
          <a:p>
            <a:pPr marL="0" indent="0">
              <a:buNone/>
            </a:pPr>
            <a:r>
              <a:rPr lang="en-US" sz="11200" dirty="0" smtClean="0"/>
              <a:t>Ch.13 Implementation </a:t>
            </a:r>
            <a:r>
              <a:rPr lang="en-US" sz="11200" dirty="0"/>
              <a:t>support and </a:t>
            </a:r>
            <a:r>
              <a:rPr lang="en-US" sz="11200" dirty="0" smtClean="0"/>
              <a:t>monitoring</a:t>
            </a:r>
          </a:p>
          <a:p>
            <a:pPr marL="0" indent="0">
              <a:buNone/>
            </a:pPr>
            <a:r>
              <a:rPr lang="en-US" sz="11200" dirty="0" smtClean="0"/>
              <a:t>States and all parties should secure </a:t>
            </a:r>
            <a:r>
              <a:rPr lang="en-US" sz="11200" dirty="0"/>
              <a:t>“the effective dissemination of information </a:t>
            </a:r>
            <a:r>
              <a:rPr lang="en-US" sz="11200" b="1" dirty="0"/>
              <a:t>on gender and women’s role in SSF subsector</a:t>
            </a:r>
            <a:r>
              <a:rPr lang="en-US" sz="11200" dirty="0"/>
              <a:t> and to highlight steps that need to be taken </a:t>
            </a:r>
            <a:r>
              <a:rPr lang="en-US" sz="11200" b="1" dirty="0"/>
              <a:t>to improve women’s status and their work</a:t>
            </a:r>
            <a:r>
              <a:rPr lang="en-US" sz="11200" dirty="0"/>
              <a:t>”. </a:t>
            </a:r>
            <a:endParaRPr lang="fr-FR" sz="11200" dirty="0"/>
          </a:p>
          <a:p>
            <a:pPr marL="0" indent="0">
              <a:buNone/>
            </a:pPr>
            <a:r>
              <a:rPr lang="en-US" sz="11200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>
              <a:buNone/>
            </a:pPr>
            <a:r>
              <a:rPr lang="en-US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b="1" dirty="0" smtClean="0"/>
              <a:t>Analysis of the Guidelines with a Feminist perspective</a:t>
            </a:r>
          </a:p>
          <a:p>
            <a:pPr marL="0" indent="0">
              <a:buNone/>
            </a:pPr>
            <a:r>
              <a:rPr lang="en-US" sz="7000" dirty="0" smtClean="0"/>
              <a:t>Specific chapter on Gender Equality can be seen as strength and weakness</a:t>
            </a:r>
          </a:p>
          <a:p>
            <a:pPr marL="0" indent="0">
              <a:buNone/>
            </a:pPr>
            <a:endParaRPr lang="en-US" sz="7000" dirty="0" smtClean="0"/>
          </a:p>
          <a:p>
            <a:pPr marL="0" indent="0">
              <a:buNone/>
            </a:pPr>
            <a:r>
              <a:rPr lang="en-US" sz="7000" b="1" i="1" dirty="0" smtClean="0"/>
              <a:t>But</a:t>
            </a:r>
            <a:r>
              <a:rPr lang="en-US" sz="7000" dirty="0" smtClean="0"/>
              <a:t> </a:t>
            </a:r>
          </a:p>
          <a:p>
            <a:pPr marL="0" indent="0">
              <a:buNone/>
            </a:pPr>
            <a:r>
              <a:rPr lang="en-US" sz="7000" dirty="0" smtClean="0"/>
              <a:t>Gender Equality could get more power if it was  cut crossing objective as CSOs claimed but government decided differently </a:t>
            </a:r>
          </a:p>
          <a:p>
            <a:pPr marL="0" indent="0">
              <a:buNone/>
            </a:pPr>
            <a:endParaRPr lang="en-US" sz="7000" dirty="0" smtClean="0"/>
          </a:p>
          <a:p>
            <a:pPr marL="0" indent="0">
              <a:buNone/>
            </a:pPr>
            <a:r>
              <a:rPr lang="en-US" sz="7000" dirty="0" smtClean="0"/>
              <a:t>And as a consequence </a:t>
            </a:r>
          </a:p>
          <a:p>
            <a:pPr marL="0" indent="0">
              <a:buNone/>
            </a:pPr>
            <a:r>
              <a:rPr lang="en-US" sz="7000" dirty="0" smtClean="0"/>
              <a:t>Many references to women in others chapters were cutting (ex. Climate change and disasters)</a:t>
            </a:r>
          </a:p>
          <a:p>
            <a:pPr marL="0" indent="0">
              <a:buNone/>
            </a:pPr>
            <a:endParaRPr lang="en-US" sz="7000" dirty="0" smtClean="0"/>
          </a:p>
          <a:p>
            <a:pPr marL="0" indent="0">
              <a:buNone/>
            </a:pPr>
            <a:endParaRPr lang="en-US" sz="7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1037</Words>
  <Application>Microsoft Office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 Opportunities and constraints of the SSF Guidelines to address Social Inequality - predominantly from a feminist perspective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and constraints of the SSF Guidelines to address Social Inequality - predominantly from a feminist perspective</dc:title>
  <dc:creator>Katia</dc:creator>
  <cp:lastModifiedBy>croma</cp:lastModifiedBy>
  <cp:revision>29</cp:revision>
  <dcterms:created xsi:type="dcterms:W3CDTF">2014-11-12T13:28:23Z</dcterms:created>
  <dcterms:modified xsi:type="dcterms:W3CDTF">2014-11-28T09:13:15Z</dcterms:modified>
</cp:coreProperties>
</file>