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0" r:id="rId6"/>
    <p:sldId id="271" r:id="rId7"/>
    <p:sldId id="266" r:id="rId8"/>
    <p:sldId id="263" r:id="rId9"/>
    <p:sldId id="260" r:id="rId10"/>
    <p:sldId id="261" r:id="rId11"/>
    <p:sldId id="262" r:id="rId12"/>
    <p:sldId id="264" r:id="rId13"/>
    <p:sldId id="265" r:id="rId14"/>
    <p:sldId id="267" r:id="rId15"/>
    <p:sldId id="273" r:id="rId16"/>
    <p:sldId id="268" r:id="rId17"/>
    <p:sldId id="272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11" y="5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5920E-790D-4C99-875A-178DA6862DFA}" type="datetimeFigureOut">
              <a:rPr lang="en-US" smtClean="0"/>
              <a:pPr/>
              <a:t>08-Apr-15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1F928-4762-4A48-B504-320E4F63F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094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1F928-4762-4A48-B504-320E4F63FB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601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2D81B7-AD90-4CDA-9382-726617AEC3FE}" type="datetimeFigureOut">
              <a:rPr lang="en-US" smtClean="0"/>
              <a:pPr/>
              <a:t>08-Apr-15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202AA8D-D0B8-4381-8794-167F4AE9DD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2D81B7-AD90-4CDA-9382-726617AEC3FE}" type="datetimeFigureOut">
              <a:rPr lang="en-US" smtClean="0"/>
              <a:pPr/>
              <a:t>08-Apr-15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02AA8D-D0B8-4381-8794-167F4AE9DD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2D81B7-AD90-4CDA-9382-726617AEC3FE}" type="datetimeFigureOut">
              <a:rPr lang="en-US" smtClean="0"/>
              <a:pPr/>
              <a:t>08-Apr-15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02AA8D-D0B8-4381-8794-167F4AE9DD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2D81B7-AD90-4CDA-9382-726617AEC3FE}" type="datetimeFigureOut">
              <a:rPr lang="en-US" smtClean="0"/>
              <a:pPr/>
              <a:t>08-Apr-15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02AA8D-D0B8-4381-8794-167F4AE9DD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2D81B7-AD90-4CDA-9382-726617AEC3FE}" type="datetimeFigureOut">
              <a:rPr lang="en-US" smtClean="0"/>
              <a:pPr/>
              <a:t>08-Apr-15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02AA8D-D0B8-4381-8794-167F4AE9DD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2D81B7-AD90-4CDA-9382-726617AEC3FE}" type="datetimeFigureOut">
              <a:rPr lang="en-US" smtClean="0"/>
              <a:pPr/>
              <a:t>08-Apr-15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02AA8D-D0B8-4381-8794-167F4AE9DD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2D81B7-AD90-4CDA-9382-726617AEC3FE}" type="datetimeFigureOut">
              <a:rPr lang="en-US" smtClean="0"/>
              <a:pPr/>
              <a:t>08-Apr-15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02AA8D-D0B8-4381-8794-167F4AE9DD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2D81B7-AD90-4CDA-9382-726617AEC3FE}" type="datetimeFigureOut">
              <a:rPr lang="en-US" smtClean="0"/>
              <a:pPr/>
              <a:t>08-Apr-15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02AA8D-D0B8-4381-8794-167F4AE9DD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2D81B7-AD90-4CDA-9382-726617AEC3FE}" type="datetimeFigureOut">
              <a:rPr lang="en-US" smtClean="0"/>
              <a:pPr/>
              <a:t>08-Apr-15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02AA8D-D0B8-4381-8794-167F4AE9DD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52D81B7-AD90-4CDA-9382-726617AEC3FE}" type="datetimeFigureOut">
              <a:rPr lang="en-US" smtClean="0"/>
              <a:pPr/>
              <a:t>08-Apr-15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02AA8D-D0B8-4381-8794-167F4AE9DD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2D81B7-AD90-4CDA-9382-726617AEC3FE}" type="datetimeFigureOut">
              <a:rPr lang="en-US" smtClean="0"/>
              <a:pPr/>
              <a:t>08-Apr-15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202AA8D-D0B8-4381-8794-167F4AE9DD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52D81B7-AD90-4CDA-9382-726617AEC3FE}" type="datetimeFigureOut">
              <a:rPr lang="en-US" smtClean="0"/>
              <a:pPr/>
              <a:t>08-Apr-15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202AA8D-D0B8-4381-8794-167F4AE9DD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inside DSC039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000"/>
            <a:ext cx="9144000" cy="266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1"/>
            <a:ext cx="8686800" cy="2285999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Oceans and Sustainable Development: Adopting a Human Rights-based Approach in Small-scale Fisheries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8382000" cy="3581400"/>
          </a:xfrm>
        </p:spPr>
        <p:txBody>
          <a:bodyPr>
            <a:normAutofit/>
          </a:bodyPr>
          <a:lstStyle/>
          <a:p>
            <a:pPr algn="r"/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Sebastian Mathew</a:t>
            </a:r>
          </a:p>
          <a:p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Collective in Support of Fishworkers (ICSF)</a:t>
            </a:r>
          </a:p>
          <a:p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ICP 16, United Nations, New York</a:t>
            </a:r>
          </a:p>
          <a:p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07 April 2015</a:t>
            </a:r>
          </a:p>
          <a:p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54269" y="6581001"/>
            <a:ext cx="2089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err="1" smtClean="0">
                <a:solidFill>
                  <a:schemeClr val="bg1">
                    <a:lumMod val="95000"/>
                  </a:schemeClr>
                </a:solidFill>
              </a:rPr>
              <a:t>Shuddhawati</a:t>
            </a:r>
            <a:r>
              <a:rPr lang="en-US" sz="1100" b="1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100" b="1" i="1" dirty="0" err="1" smtClean="0">
                <a:solidFill>
                  <a:schemeClr val="bg1">
                    <a:lumMod val="95000"/>
                  </a:schemeClr>
                </a:solidFill>
              </a:rPr>
              <a:t>Peke</a:t>
            </a:r>
            <a:r>
              <a:rPr lang="en-US" sz="1100" b="1" i="1" dirty="0" smtClean="0">
                <a:solidFill>
                  <a:schemeClr val="bg1">
                    <a:lumMod val="95000"/>
                  </a:schemeClr>
                </a:solidFill>
              </a:rPr>
              <a:t>/India</a:t>
            </a:r>
            <a:endParaRPr lang="en-US" sz="11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8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 24 Romain Le Bleis Pêche et Développement  May 20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91200" y="2801248"/>
            <a:ext cx="3352800" cy="40567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Community adherence to adopting responsible fisheries standards (precautionary approach, an ecosystem approach to fisheries, risk                                   management, etc) towards </a:t>
            </a:r>
          </a:p>
          <a:p>
            <a:pPr marL="109728" indent="0">
              <a:buNone/>
            </a:pPr>
            <a:r>
              <a:rPr lang="en-US" dirty="0" smtClean="0"/>
              <a:t>   environmental, </a:t>
            </a:r>
            <a:r>
              <a:rPr lang="en-US" dirty="0"/>
              <a:t>economic</a:t>
            </a:r>
            <a:r>
              <a:rPr lang="en-US" dirty="0" smtClean="0"/>
              <a:t>, </a:t>
            </a:r>
          </a:p>
          <a:p>
            <a:pPr marL="109728" indent="0">
              <a:buNone/>
            </a:pPr>
            <a:r>
              <a:rPr lang="en-US" dirty="0" smtClean="0"/>
              <a:t>   and social sustainability in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relation </a:t>
            </a:r>
            <a:r>
              <a:rPr lang="en-US" dirty="0"/>
              <a:t>to fisheries </a:t>
            </a:r>
            <a:r>
              <a:rPr lang="en-US" dirty="0" smtClean="0"/>
              <a:t>and 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biodiversity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Benefits of a Human Rights-based Approach in Fisheries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6596390"/>
            <a:ext cx="21691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err="1" smtClean="0">
                <a:solidFill>
                  <a:schemeClr val="bg1">
                    <a:lumMod val="95000"/>
                  </a:schemeClr>
                </a:solidFill>
              </a:rPr>
              <a:t>Romain</a:t>
            </a:r>
            <a:r>
              <a:rPr lang="en-US" sz="1100" b="1" i="1" dirty="0" smtClean="0">
                <a:solidFill>
                  <a:schemeClr val="bg1">
                    <a:lumMod val="95000"/>
                  </a:schemeClr>
                </a:solidFill>
              </a:rPr>
              <a:t> Le </a:t>
            </a:r>
            <a:r>
              <a:rPr lang="en-US" sz="1100" b="1" i="1" dirty="0" err="1" smtClean="0">
                <a:solidFill>
                  <a:schemeClr val="bg1">
                    <a:lumMod val="95000"/>
                  </a:schemeClr>
                </a:solidFill>
              </a:rPr>
              <a:t>Bleis</a:t>
            </a:r>
            <a:r>
              <a:rPr lang="en-US" sz="1100" b="1" i="1" dirty="0" smtClean="0">
                <a:solidFill>
                  <a:schemeClr val="bg1">
                    <a:lumMod val="95000"/>
                  </a:schemeClr>
                </a:solidFill>
              </a:rPr>
              <a:t>/Sierra Leone</a:t>
            </a:r>
            <a:endParaRPr lang="en-US" sz="11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1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41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Congruence between duty-bearing State, fishing communities, non-State parties and other stakeholders to meet their obligations </a:t>
            </a:r>
            <a:r>
              <a:rPr lang="en-US" dirty="0" smtClean="0"/>
              <a:t>coul</a:t>
            </a:r>
            <a:r>
              <a:rPr lang="en-US" dirty="0" smtClean="0"/>
              <a:t>d </a:t>
            </a:r>
            <a:r>
              <a:rPr lang="en-US" dirty="0" smtClean="0"/>
              <a:t>contribute to better integration of the three dimensions of sustainable development inter alia in the context of </a:t>
            </a:r>
            <a:r>
              <a:rPr lang="de-DE" dirty="0" smtClean="0"/>
              <a:t>oceans </a:t>
            </a:r>
            <a:r>
              <a:rPr lang="de-DE" dirty="0"/>
              <a:t>and </a:t>
            </a:r>
            <a:r>
              <a:rPr lang="de-DE" dirty="0" smtClean="0"/>
              <a:t>seas, particularly fisheries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Benefits of a Human Rights-based Approach in Fisheries 3</a:t>
            </a:r>
            <a:endParaRPr lang="en-US" dirty="0"/>
          </a:p>
        </p:txBody>
      </p:sp>
      <p:pic>
        <p:nvPicPr>
          <p:cNvPr id="3074" name="Picture 2" descr="C:\Users\Sangeetha\Desktop\for Sebastian\Net mending\spa0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4400" y="1676400"/>
            <a:ext cx="4300538" cy="4953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91400" y="6324600"/>
            <a:ext cx="160332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err="1" smtClean="0">
                <a:solidFill>
                  <a:schemeClr val="bg1">
                    <a:lumMod val="95000"/>
                  </a:schemeClr>
                </a:solidFill>
              </a:rPr>
              <a:t>Cornelie</a:t>
            </a:r>
            <a:r>
              <a:rPr lang="en-US" sz="1100" b="1" i="1" dirty="0" smtClean="0">
                <a:solidFill>
                  <a:schemeClr val="bg1">
                    <a:lumMod val="95000"/>
                  </a:schemeClr>
                </a:solidFill>
              </a:rPr>
              <a:t> Quist/Spain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59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Governance of tenure: Small-scale fishing communities to have secure tenure rights to the resources that form the basis for their social and cultural wellbeing</a:t>
            </a:r>
          </a:p>
          <a:p>
            <a:r>
              <a:rPr lang="en-US" dirty="0" smtClean="0"/>
              <a:t>Governance reforms: Create/strengthen mechanisms, processes and institutions through which fishing communities and other stakeholders can “articulate their interests, exercise their legal rights, meet their obligations and mediate their differences” (UNDP)—</a:t>
            </a:r>
            <a:r>
              <a:rPr lang="en-US" dirty="0" smtClean="0">
                <a:solidFill>
                  <a:srgbClr val="FF0000"/>
                </a:solidFill>
              </a:rPr>
              <a:t>these elements need to be present in a balanced manner at various levels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Realizing a Human Rights-based Approach in Fisheries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4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first negotiated international instrument exclusively for small-scale fisheries</a:t>
            </a:r>
          </a:p>
          <a:p>
            <a:r>
              <a:rPr lang="en-US" dirty="0" smtClean="0"/>
              <a:t>Adoption of an inclusive approach, particularly to benefit the vulnerable and marginalized groups, towards poverty eradication and food security</a:t>
            </a:r>
          </a:p>
          <a:p>
            <a:r>
              <a:rPr lang="en-US" dirty="0"/>
              <a:t>G</a:t>
            </a:r>
            <a:r>
              <a:rPr lang="en-US" dirty="0" smtClean="0"/>
              <a:t>round-up development process of the Guidelines:</a:t>
            </a:r>
          </a:p>
          <a:p>
            <a:pPr lvl="1"/>
            <a:r>
              <a:rPr lang="en-US" dirty="0" smtClean="0"/>
              <a:t>Active involvement of CSOs/NGOs, led by WFF, WFFP, ICSF and IPC, in discussing the Zero </a:t>
            </a:r>
            <a:r>
              <a:rPr lang="en-US" dirty="0"/>
              <a:t>Draft during 2011-12 </a:t>
            </a:r>
            <a:r>
              <a:rPr lang="en-US" dirty="0" smtClean="0"/>
              <a:t>and in the negotiations in Rome during 2013-14</a:t>
            </a:r>
          </a:p>
          <a:p>
            <a:pPr lvl="1"/>
            <a:r>
              <a:rPr lang="en-US" dirty="0" smtClean="0"/>
              <a:t>Combined stakeholder participation in developing these Guidelines is estimated to be 4000 across four regions and over 50 countries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unique about the SSF Guidelines?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10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01543 Vivienne Costa ric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43600" y="2057400"/>
            <a:ext cx="3200400" cy="4800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64770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Several developing countries and regional fisheries bodies are in       the process of implementing or  otherwise applying the Guidelines (e.g. Brazil, Costa Rica, Myanmar, India, Indonesia, Mauritania,   Senegal, Thailand, OSPESCA)</a:t>
            </a:r>
            <a:endParaRPr lang="en-US" dirty="0"/>
          </a:p>
          <a:p>
            <a:r>
              <a:rPr lang="en-US" dirty="0" smtClean="0"/>
              <a:t>CSOs/NGOs have already held    several implementation workshops</a:t>
            </a:r>
          </a:p>
          <a:p>
            <a:r>
              <a:rPr lang="en-US" dirty="0" smtClean="0"/>
              <a:t>ICSF-BOBLME Workshops held in India, Myanmar and Thailand early this year to contextualize the SSF Guidelines for implementation at national and subnational levels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Implementing the SSF Guidelines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70807" y="6629400"/>
            <a:ext cx="2173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err="1" smtClean="0">
                <a:solidFill>
                  <a:schemeClr val="bg1">
                    <a:lumMod val="95000"/>
                  </a:schemeClr>
                </a:solidFill>
              </a:rPr>
              <a:t>CoopeSoliDar</a:t>
            </a:r>
            <a:r>
              <a:rPr lang="en-US" sz="1100" b="1" i="1" dirty="0" smtClean="0">
                <a:solidFill>
                  <a:schemeClr val="bg1">
                    <a:lumMod val="95000"/>
                  </a:schemeClr>
                </a:solidFill>
              </a:rPr>
              <a:t> R.L./Costa Rica</a:t>
            </a:r>
            <a:endParaRPr lang="en-US" sz="11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8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the SSF Guidelines a human rights approach in all maritime activities should be </a:t>
            </a:r>
            <a:r>
              <a:rPr lang="en-US" dirty="0" smtClean="0"/>
              <a:t>developed</a:t>
            </a:r>
          </a:p>
          <a:p>
            <a:r>
              <a:rPr lang="en-US" dirty="0" smtClean="0"/>
              <a:t>Other approaches to sustainable development of oceans and seas should be made coherent with a human rights approach</a:t>
            </a:r>
          </a:p>
          <a:p>
            <a:r>
              <a:rPr lang="en-US" dirty="0" smtClean="0"/>
              <a:t>Adopting such an approach can address </a:t>
            </a:r>
            <a:r>
              <a:rPr lang="de-DE" sz="2800" dirty="0"/>
              <a:t>setbacks in the integration of the three dimensions of sustainable development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“Adopting a human rights approach for improving the life and livelihoods of fishing communities – and indeed all marginalized groups – is not really a matter of choice but an obligation”  </a:t>
            </a:r>
          </a:p>
          <a:p>
            <a:pPr marL="0" indent="0">
              <a:buNone/>
            </a:pPr>
            <a:r>
              <a:rPr lang="en-US" dirty="0" smtClean="0"/>
              <a:t>	--</a:t>
            </a:r>
            <a:r>
              <a:rPr lang="en-US" i="1" dirty="0" smtClean="0"/>
              <a:t>Chandrika Sharma, Executive Secretary, 	International Collective in Support of 	Fishworkers (ICSF), at the Global 	Conference on Small-scale Fisheries, </a:t>
            </a:r>
          </a:p>
          <a:p>
            <a:pPr marL="0" indent="0">
              <a:buNone/>
            </a:pPr>
            <a:r>
              <a:rPr lang="en-US" i="1" dirty="0" smtClean="0"/>
              <a:t>	Bangkok, 2008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Rights of Fishing 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96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ndrikaPoster_colo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58982"/>
            <a:ext cx="8153400" cy="5765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37394" y="6062990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smtClean="0">
                <a:solidFill>
                  <a:schemeClr val="bg1">
                    <a:lumMod val="95000"/>
                  </a:schemeClr>
                </a:solidFill>
              </a:rPr>
              <a:t>ICSF</a:t>
            </a:r>
            <a:endParaRPr lang="en-US" sz="11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8229600" cy="33528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Thank you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21411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iva\e\VENU\Sam 70 final selection\articles back inside and contents\Contents page Chile Book cover portada001Movimento Social De Pescadores Artesanales De Chile  by 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4495800" y="4146510"/>
            <a:ext cx="4513565" cy="263529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525963"/>
          </a:xfrm>
        </p:spPr>
        <p:txBody>
          <a:bodyPr>
            <a:normAutofit/>
          </a:bodyPr>
          <a:lstStyle/>
          <a:p>
            <a:r>
              <a:rPr lang="de-DE" sz="2400" dirty="0"/>
              <a:t>In order to achieve sustainable development in all its dimensions, in a comprehensive </a:t>
            </a:r>
            <a:r>
              <a:rPr lang="de-DE" sz="2400" dirty="0" smtClean="0"/>
              <a:t>manner, </a:t>
            </a:r>
            <a:r>
              <a:rPr lang="de-DE" sz="2400" dirty="0"/>
              <a:t>it is important to integrate economic, social and environmental aspects and </a:t>
            </a:r>
            <a:r>
              <a:rPr lang="de-DE" sz="2400" dirty="0" smtClean="0"/>
              <a:t>to recognize their </a:t>
            </a:r>
            <a:r>
              <a:rPr lang="de-DE" sz="2400" dirty="0"/>
              <a:t>interlinkages </a:t>
            </a:r>
            <a:endParaRPr lang="de-DE" sz="2400" dirty="0" smtClean="0"/>
          </a:p>
          <a:p>
            <a:r>
              <a:rPr lang="de-DE" sz="2400" dirty="0" smtClean="0"/>
              <a:t>Since </a:t>
            </a:r>
            <a:r>
              <a:rPr lang="de-DE" sz="2400" dirty="0"/>
              <a:t>1992 there have been areas of insufficient progress and setbacks in the integration of the three dimensions of sustainable </a:t>
            </a:r>
            <a:r>
              <a:rPr lang="de-DE" sz="2400" dirty="0" smtClean="0"/>
              <a:t>development (</a:t>
            </a:r>
            <a:r>
              <a:rPr lang="de-DE" sz="2400" dirty="0" smtClean="0">
                <a:solidFill>
                  <a:srgbClr val="C00000"/>
                </a:solidFill>
              </a:rPr>
              <a:t>This is particularly </a:t>
            </a:r>
            <a:r>
              <a:rPr lang="de-DE" sz="2400" dirty="0" smtClean="0">
                <a:solidFill>
                  <a:srgbClr val="C00000"/>
                </a:solidFill>
              </a:rPr>
              <a:t>so in the case of fisheries </a:t>
            </a:r>
            <a:r>
              <a:rPr lang="de-DE" sz="2400" dirty="0" smtClean="0">
                <a:solidFill>
                  <a:srgbClr val="C00000"/>
                </a:solidFill>
              </a:rPr>
              <a:t>due to neglect of the social pillar-with too much emphasis on the </a:t>
            </a:r>
            <a:r>
              <a:rPr lang="de-DE" sz="2400" dirty="0">
                <a:solidFill>
                  <a:srgbClr val="C00000"/>
                </a:solidFill>
              </a:rPr>
              <a:t>environmental and economic </a:t>
            </a:r>
            <a:r>
              <a:rPr lang="de-DE" sz="2400" dirty="0" smtClean="0">
                <a:solidFill>
                  <a:srgbClr val="C00000"/>
                </a:solidFill>
              </a:rPr>
              <a:t>pillars</a:t>
            </a:r>
            <a:r>
              <a:rPr lang="de-DE" sz="2400" dirty="0" smtClean="0"/>
              <a:t>)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915400" cy="1143000"/>
          </a:xfrm>
        </p:spPr>
        <p:txBody>
          <a:bodyPr/>
          <a:lstStyle/>
          <a:p>
            <a:r>
              <a:rPr lang="en-US" dirty="0" smtClean="0"/>
              <a:t>			Rio+20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91400" y="6520190"/>
            <a:ext cx="15359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smtClean="0">
                <a:solidFill>
                  <a:schemeClr val="bg1">
                    <a:lumMod val="95000"/>
                  </a:schemeClr>
                </a:solidFill>
              </a:rPr>
              <a:t>Hugo </a:t>
            </a:r>
            <a:r>
              <a:rPr lang="en-US" sz="1100" b="1" i="1" dirty="0" err="1" smtClean="0">
                <a:solidFill>
                  <a:schemeClr val="bg1">
                    <a:lumMod val="95000"/>
                  </a:schemeClr>
                </a:solidFill>
              </a:rPr>
              <a:t>Moreira</a:t>
            </a:r>
            <a:r>
              <a:rPr lang="en-US" sz="1100" b="1" i="1" dirty="0" smtClean="0">
                <a:solidFill>
                  <a:schemeClr val="bg1">
                    <a:lumMod val="95000"/>
                  </a:schemeClr>
                </a:solidFill>
              </a:rPr>
              <a:t>/Chile</a:t>
            </a:r>
            <a:endParaRPr lang="en-US" sz="11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1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d175.JPG"/>
          <p:cNvPicPr>
            <a:picLocks noChangeAspect="1"/>
          </p:cNvPicPr>
          <p:nvPr/>
        </p:nvPicPr>
        <p:blipFill>
          <a:blip r:embed="rId2" cstate="email">
            <a:lum contrast="30000"/>
          </a:blip>
          <a:stretch>
            <a:fillRect/>
          </a:stretch>
        </p:blipFill>
        <p:spPr>
          <a:xfrm>
            <a:off x="4267200" y="3700883"/>
            <a:ext cx="4724400" cy="31571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3200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Different approaches to achieve sustainable </a:t>
            </a:r>
            <a:r>
              <a:rPr lang="en-US" sz="2400" dirty="0" err="1" smtClean="0"/>
              <a:t>devt</a:t>
            </a:r>
            <a:r>
              <a:rPr lang="en-US" sz="2400" dirty="0" smtClean="0"/>
              <a:t>. of fisheries </a:t>
            </a:r>
            <a:r>
              <a:rPr lang="en-US" sz="2400" dirty="0" smtClean="0"/>
              <a:t>in its three dimensions (ecosystem </a:t>
            </a:r>
            <a:r>
              <a:rPr lang="en-US" sz="2400" dirty="0" smtClean="0"/>
              <a:t>approaches, market-based </a:t>
            </a:r>
            <a:r>
              <a:rPr lang="en-US" sz="2400" dirty="0" smtClean="0"/>
              <a:t>approaches, etc)</a:t>
            </a:r>
          </a:p>
          <a:p>
            <a:r>
              <a:rPr lang="en-US" sz="2400" dirty="0" smtClean="0"/>
              <a:t>Human rights-based approach is one such approach, particularly giving emphasis to the social dimension of sustainable </a:t>
            </a:r>
            <a:r>
              <a:rPr lang="en-US" sz="2400" dirty="0" smtClean="0"/>
              <a:t>fisheries</a:t>
            </a:r>
            <a:endParaRPr lang="en-US" sz="2400" dirty="0" smtClean="0"/>
          </a:p>
          <a:p>
            <a:r>
              <a:rPr lang="en-US" sz="2400" dirty="0" smtClean="0"/>
              <a:t>SSF Guidelines, negotiated and developed by FAO, </a:t>
            </a:r>
            <a:r>
              <a:rPr lang="en-US" sz="2400" dirty="0" smtClean="0"/>
              <a:t>adopt</a:t>
            </a:r>
            <a:r>
              <a:rPr lang="en-US" sz="2400" dirty="0" smtClean="0"/>
              <a:t>s </a:t>
            </a:r>
            <a:r>
              <a:rPr lang="en-US" sz="2400" dirty="0" smtClean="0"/>
              <a:t>a human</a:t>
            </a:r>
          </a:p>
          <a:p>
            <a:pPr marL="109728" indent="0">
              <a:buNone/>
            </a:pPr>
            <a:r>
              <a:rPr lang="en-US" sz="2400" dirty="0" smtClean="0"/>
              <a:t>   rights-based approach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Approaches to Sustainable Development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6596390"/>
            <a:ext cx="21339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smtClean="0">
                <a:solidFill>
                  <a:schemeClr val="bg1">
                    <a:lumMod val="95000"/>
                  </a:schemeClr>
                </a:solidFill>
              </a:rPr>
              <a:t>Brian </a:t>
            </a:r>
            <a:r>
              <a:rPr lang="en-US" sz="1100" b="1" i="1" dirty="0" err="1" smtClean="0">
                <a:solidFill>
                  <a:schemeClr val="bg1">
                    <a:lumMod val="95000"/>
                  </a:schemeClr>
                </a:solidFill>
              </a:rPr>
              <a:t>O'Riordan</a:t>
            </a:r>
            <a:r>
              <a:rPr lang="en-US" sz="1100" b="1" i="1" dirty="0" smtClean="0">
                <a:solidFill>
                  <a:schemeClr val="bg1">
                    <a:lumMod val="95000"/>
                  </a:schemeClr>
                </a:solidFill>
              </a:rPr>
              <a:t>/Madagascar</a:t>
            </a:r>
            <a:endParaRPr lang="en-US" sz="11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4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0038_2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0" y="4953000"/>
            <a:ext cx="9144000" cy="1905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154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Developed to complement the FAO CCRF:</a:t>
            </a:r>
          </a:p>
          <a:p>
            <a:pPr lvl="1"/>
            <a:r>
              <a:rPr lang="en-US" dirty="0" smtClean="0"/>
              <a:t>Bring social development, employment and decent work as a new focus to empower small-scale fishing communities, particularly the vulnerable and marginalized groups, to enjoy their human rights</a:t>
            </a:r>
          </a:p>
          <a:p>
            <a:pPr lvl="1"/>
            <a:r>
              <a:rPr lang="en-US" dirty="0" smtClean="0"/>
              <a:t>Draw attention to gender equality and equity, especially to address discrimination against women in the full range of activities along the value chain</a:t>
            </a:r>
          </a:p>
          <a:p>
            <a:pPr lvl="1"/>
            <a:r>
              <a:rPr lang="en-US" dirty="0" smtClean="0"/>
              <a:t>Raise awareness about disaster risks and climate change, especially to understand their implications for food security, nutrition, housing and livelihoods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5486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SSF Guidelines, 2014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10400" y="6553200"/>
            <a:ext cx="20088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smtClean="0">
                <a:solidFill>
                  <a:schemeClr val="bg1">
                    <a:lumMod val="95000"/>
                  </a:schemeClr>
                </a:solidFill>
              </a:rPr>
              <a:t>Olivier </a:t>
            </a:r>
            <a:r>
              <a:rPr lang="en-US" sz="1100" b="1" i="1" dirty="0" err="1" smtClean="0">
                <a:solidFill>
                  <a:schemeClr val="bg1">
                    <a:lumMod val="95000"/>
                  </a:schemeClr>
                </a:solidFill>
              </a:rPr>
              <a:t>Barbaroux</a:t>
            </a:r>
            <a:r>
              <a:rPr lang="en-US" sz="1100" b="1" i="1" dirty="0" smtClean="0">
                <a:solidFill>
                  <a:schemeClr val="bg1">
                    <a:lumMod val="95000"/>
                  </a:schemeClr>
                </a:solidFill>
              </a:rPr>
              <a:t>/Vietnam</a:t>
            </a:r>
            <a:endParaRPr lang="en-US" sz="11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5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jarat fisherwomen.jpg"/>
          <p:cNvPicPr>
            <a:picLocks noChangeAspect="1"/>
          </p:cNvPicPr>
          <p:nvPr/>
        </p:nvPicPr>
        <p:blipFill>
          <a:blip r:embed="rId2" cstate="email">
            <a:lum contrast="30000"/>
          </a:blip>
          <a:stretch>
            <a:fillRect/>
          </a:stretch>
        </p:blipFill>
        <p:spPr>
          <a:xfrm>
            <a:off x="5461000" y="4095750"/>
            <a:ext cx="3683000" cy="27622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4114799"/>
          </a:xfrm>
        </p:spPr>
        <p:txBody>
          <a:bodyPr>
            <a:noAutofit/>
          </a:bodyPr>
          <a:lstStyle/>
          <a:p>
            <a:r>
              <a:rPr lang="en-US" sz="2400" dirty="0" smtClean="0"/>
              <a:t>Coastal communities most dependent on oceans and seas for a livelihood</a:t>
            </a:r>
            <a:endParaRPr lang="en-US" sz="2400" dirty="0"/>
          </a:p>
          <a:p>
            <a:r>
              <a:rPr lang="en-US" sz="2400" dirty="0"/>
              <a:t>S</a:t>
            </a:r>
            <a:r>
              <a:rPr lang="en-US" sz="2400" dirty="0" smtClean="0"/>
              <a:t>mall-scale fishing communities, both men and women, contribute significantly to employment, poverty eradication, nutrition and food security along the value chain but remain marginalized; their contributions are not adequately recognized</a:t>
            </a:r>
          </a:p>
          <a:p>
            <a:r>
              <a:rPr lang="en-US" sz="2400" dirty="0" smtClean="0"/>
              <a:t>Enjoying economic, social and</a:t>
            </a:r>
          </a:p>
          <a:p>
            <a:pPr marL="109728" indent="0">
              <a:buNone/>
            </a:pPr>
            <a:r>
              <a:rPr lang="en-US" sz="2400" dirty="0" smtClean="0"/>
              <a:t>   environmental benefits of</a:t>
            </a:r>
          </a:p>
          <a:p>
            <a:pPr marL="109728" indent="0">
              <a:buNone/>
            </a:pPr>
            <a:r>
              <a:rPr lang="en-US" sz="2400" dirty="0" smtClean="0"/>
              <a:t>   sustainable development is a </a:t>
            </a:r>
          </a:p>
          <a:p>
            <a:pPr marL="109728" indent="0">
              <a:buNone/>
            </a:pPr>
            <a:r>
              <a:rPr lang="en-US" sz="2400" dirty="0" smtClean="0"/>
              <a:t>   basic right of small-scale </a:t>
            </a:r>
          </a:p>
          <a:p>
            <a:pPr marL="109728" indent="0">
              <a:buNone/>
            </a:pPr>
            <a:r>
              <a:rPr lang="en-US" sz="2400" dirty="0" smtClean="0"/>
              <a:t>   fishing communities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Small-scale Fishing Communities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91400" y="6596390"/>
            <a:ext cx="14782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err="1" smtClean="0">
                <a:solidFill>
                  <a:schemeClr val="bg1">
                    <a:lumMod val="95000"/>
                  </a:schemeClr>
                </a:solidFill>
              </a:rPr>
              <a:t>Neena</a:t>
            </a:r>
            <a:r>
              <a:rPr lang="en-US" sz="1100" b="1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100" b="1" i="1" dirty="0" err="1" smtClean="0">
                <a:solidFill>
                  <a:schemeClr val="bg1">
                    <a:lumMod val="95000"/>
                  </a:schemeClr>
                </a:solidFill>
              </a:rPr>
              <a:t>Koshy</a:t>
            </a:r>
            <a:r>
              <a:rPr lang="en-US" sz="1100" b="1" i="1" dirty="0" smtClean="0">
                <a:solidFill>
                  <a:schemeClr val="bg1">
                    <a:lumMod val="95000"/>
                  </a:schemeClr>
                </a:solidFill>
              </a:rPr>
              <a:t>/India</a:t>
            </a:r>
            <a:endParaRPr lang="en-US" sz="11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0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IMG_007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280880" y="2911841"/>
            <a:ext cx="2743200" cy="3733799"/>
          </a:xfrm>
        </p:spPr>
      </p:pic>
      <p:pic>
        <p:nvPicPr>
          <p:cNvPr id="7" name="Picture 6" descr="IMG_128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8200" y="152401"/>
            <a:ext cx="4368799" cy="2819399"/>
          </a:xfrm>
          <a:prstGeom prst="rect">
            <a:avLst/>
          </a:prstGeom>
        </p:spPr>
      </p:pic>
      <p:pic>
        <p:nvPicPr>
          <p:cNvPr id="1026" name="Picture 2" descr="\\Siva\e\VENU\Sam 70 final selection\articles back inside and contents\senegal beatrice mbour plage (1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3670" y="3581400"/>
            <a:ext cx="3907691" cy="3048000"/>
          </a:xfrm>
          <a:prstGeom prst="rect">
            <a:avLst/>
          </a:prstGeom>
          <a:noFill/>
        </p:spPr>
      </p:pic>
      <p:pic>
        <p:nvPicPr>
          <p:cNvPr id="8" name="Picture 7" descr="ken01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038600" y="2971800"/>
            <a:ext cx="2469573" cy="3657600"/>
          </a:xfrm>
          <a:prstGeom prst="rect">
            <a:avLst/>
          </a:prstGeom>
        </p:spPr>
      </p:pic>
      <p:pic>
        <p:nvPicPr>
          <p:cNvPr id="1027" name="Picture 3" descr="C:\Users\Sangeetha\Desktop\Pendrive data\Final Sam 68\Final Sam 68zzzzzz\Artisanal Fisherwomen and children- Caetanos de Cima, Ceará, Brazil- 2009, Naina Pierri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6199" y="152400"/>
            <a:ext cx="4572001" cy="3429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00400" y="3319790"/>
            <a:ext cx="14237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err="1" smtClean="0">
                <a:solidFill>
                  <a:schemeClr val="bg1">
                    <a:lumMod val="95000"/>
                  </a:schemeClr>
                </a:solidFill>
              </a:rPr>
              <a:t>Naina</a:t>
            </a:r>
            <a:r>
              <a:rPr lang="en-US" sz="1100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100" b="1" i="1" dirty="0" err="1" smtClean="0">
                <a:solidFill>
                  <a:schemeClr val="bg1">
                    <a:lumMod val="95000"/>
                  </a:schemeClr>
                </a:solidFill>
              </a:rPr>
              <a:t>Pierri</a:t>
            </a:r>
            <a:r>
              <a:rPr lang="en-US" sz="1100" b="1" i="1" dirty="0" smtClean="0">
                <a:solidFill>
                  <a:schemeClr val="bg1">
                    <a:lumMod val="95000"/>
                  </a:schemeClr>
                </a:solidFill>
              </a:rPr>
              <a:t>/Brazil</a:t>
            </a:r>
            <a:endParaRPr lang="en-US" sz="11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400" y="2710190"/>
            <a:ext cx="16482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err="1" smtClean="0">
                <a:solidFill>
                  <a:schemeClr val="bg1">
                    <a:lumMod val="95000"/>
                  </a:schemeClr>
                </a:solidFill>
              </a:rPr>
              <a:t>Noor</a:t>
            </a:r>
            <a:r>
              <a:rPr lang="en-US" sz="1100" b="1" i="1" dirty="0" smtClean="0">
                <a:solidFill>
                  <a:schemeClr val="bg1">
                    <a:lumMod val="95000"/>
                  </a:schemeClr>
                </a:solidFill>
              </a:rPr>
              <a:t> Aida /Indonesia</a:t>
            </a:r>
            <a:endParaRPr lang="en-US" sz="11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6367790"/>
            <a:ext cx="14478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smtClean="0">
                <a:solidFill>
                  <a:schemeClr val="bg1">
                    <a:lumMod val="95000"/>
                  </a:schemeClr>
                </a:solidFill>
              </a:rPr>
              <a:t>APRAPAM/Senegal</a:t>
            </a:r>
            <a:endParaRPr lang="en-US" sz="11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0" y="6367790"/>
            <a:ext cx="13805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smtClean="0">
                <a:solidFill>
                  <a:schemeClr val="bg1">
                    <a:lumMod val="95000"/>
                  </a:schemeClr>
                </a:solidFill>
              </a:rPr>
              <a:t>Prasad/ICM/India</a:t>
            </a:r>
            <a:endParaRPr lang="en-US" sz="11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43487" y="6367790"/>
            <a:ext cx="957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smtClean="0">
                <a:solidFill>
                  <a:schemeClr val="bg1">
                    <a:lumMod val="95000"/>
                  </a:schemeClr>
                </a:solidFill>
              </a:rPr>
              <a:t>Kenya/ICSF</a:t>
            </a:r>
            <a:endParaRPr lang="en-US" sz="11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334000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H</a:t>
            </a:r>
            <a:r>
              <a:rPr lang="en-US" sz="2600" dirty="0" smtClean="0"/>
              <a:t>uman rights of all individuals dependent on small-scale </a:t>
            </a:r>
            <a:r>
              <a:rPr lang="en-US" sz="2600" dirty="0"/>
              <a:t>fisheries should be recognized </a:t>
            </a:r>
            <a:r>
              <a:rPr lang="en-US" sz="2600" dirty="0" smtClean="0"/>
              <a:t>in accordance with international human rights standards</a:t>
            </a:r>
          </a:p>
          <a:p>
            <a:r>
              <a:rPr lang="en-US" sz="2600" dirty="0"/>
              <a:t>N</a:t>
            </a:r>
            <a:r>
              <a:rPr lang="en-US" sz="2600" dirty="0" smtClean="0"/>
              <a:t>on-state actors should respect human rights of fishing communities</a:t>
            </a:r>
          </a:p>
          <a:p>
            <a:r>
              <a:rPr lang="en-US" sz="2600" dirty="0"/>
              <a:t>E</a:t>
            </a:r>
            <a:r>
              <a:rPr lang="en-US" sz="2600" dirty="0" smtClean="0"/>
              <a:t>xisting forms of organizations, traditional and local knowledge and sustainable practices of small-scale fishing communities should be respected and incorporated into decision-making processes</a:t>
            </a:r>
          </a:p>
          <a:p>
            <a:r>
              <a:rPr lang="en-US" sz="2600" dirty="0" smtClean="0"/>
              <a:t>All kinds of discrimination in policies and practice should be eliminated </a:t>
            </a:r>
          </a:p>
          <a:p>
            <a:r>
              <a:rPr lang="en-US" sz="2600" dirty="0" smtClean="0"/>
              <a:t>A social safety </a:t>
            </a:r>
            <a:r>
              <a:rPr lang="en-US" sz="2600" dirty="0"/>
              <a:t>net </a:t>
            </a:r>
            <a:r>
              <a:rPr lang="en-US" sz="2600" dirty="0" smtClean="0"/>
              <a:t>should be provided to fishers and fishworkers, including migrants, children, women in fishing communities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SSF Guidelines and a Human Rights-based Approach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24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525963"/>
          </a:xfrm>
        </p:spPr>
        <p:txBody>
          <a:bodyPr/>
          <a:lstStyle/>
          <a:p>
            <a:r>
              <a:rPr lang="en-US" dirty="0" smtClean="0"/>
              <a:t>Universal </a:t>
            </a:r>
            <a:r>
              <a:rPr lang="en-US" dirty="0"/>
              <a:t>and </a:t>
            </a:r>
            <a:r>
              <a:rPr lang="en-US" dirty="0" smtClean="0"/>
              <a:t>inalienable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Interdependent, indivisible</a:t>
            </a:r>
            <a:r>
              <a:rPr lang="en-US" dirty="0"/>
              <a:t> </a:t>
            </a:r>
            <a:r>
              <a:rPr lang="en-US" dirty="0" smtClean="0"/>
              <a:t>and interrelated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Non-discrimination </a:t>
            </a:r>
            <a:r>
              <a:rPr lang="en-US" dirty="0"/>
              <a:t>and </a:t>
            </a:r>
            <a:r>
              <a:rPr lang="en-US" dirty="0" smtClean="0"/>
              <a:t>equality</a:t>
            </a:r>
          </a:p>
          <a:p>
            <a:r>
              <a:rPr lang="en-US" dirty="0"/>
              <a:t>O</a:t>
            </a:r>
            <a:r>
              <a:rPr lang="en-US" dirty="0" smtClean="0"/>
              <a:t>bligations of States to respect, protect, and fulfil human rights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Human Rights Standards</a:t>
            </a:r>
            <a:endParaRPr lang="en-US" dirty="0"/>
          </a:p>
        </p:txBody>
      </p:sp>
      <p:pic>
        <p:nvPicPr>
          <p:cNvPr id="5" name="Picture 4" descr="wcms_191768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19600" y="3698557"/>
            <a:ext cx="4724400" cy="3159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6553200"/>
            <a:ext cx="1941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smtClean="0">
                <a:solidFill>
                  <a:schemeClr val="bg1">
                    <a:lumMod val="95000"/>
                  </a:schemeClr>
                </a:solidFill>
              </a:rPr>
              <a:t>John </a:t>
            </a:r>
            <a:r>
              <a:rPr lang="en-US" sz="1100" b="1" i="1" dirty="0" err="1" smtClean="0">
                <a:solidFill>
                  <a:schemeClr val="bg1">
                    <a:lumMod val="95000"/>
                  </a:schemeClr>
                </a:solidFill>
              </a:rPr>
              <a:t>Hulme</a:t>
            </a:r>
            <a:r>
              <a:rPr lang="en-US" sz="1100" b="1" i="1" dirty="0" smtClean="0">
                <a:solidFill>
                  <a:schemeClr val="bg1">
                    <a:lumMod val="95000"/>
                  </a:schemeClr>
                </a:solidFill>
              </a:rPr>
              <a:t>/ILO/Thailand</a:t>
            </a:r>
            <a:endParaRPr lang="en-US" sz="11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5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53847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Brings greater recognition to the human rights  and fundamental freedoms of members of fishing communities, workers, indigenous peoples, and women  (individual and collective rights)</a:t>
            </a:r>
          </a:p>
          <a:p>
            <a:r>
              <a:rPr lang="en-US" dirty="0" smtClean="0"/>
              <a:t>Renders greater visibility to small-scale fishing communities, both men and women, their contribution to global food security and nutrition</a:t>
            </a:r>
          </a:p>
          <a:p>
            <a:r>
              <a:rPr lang="en-US" dirty="0" smtClean="0"/>
              <a:t>Empowers and encourages them to participate in decision-making processes on their own free will, and to assume responsibilities for sustainable use of fishery resources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a Human Rights-based Approach in Fisheries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1191</TotalTime>
  <Words>1015</Words>
  <Application>Microsoft Office PowerPoint</Application>
  <PresentationFormat>On-screen Show (4:3)</PresentationFormat>
  <Paragraphs>89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Oceans and Sustainable Development: Adopting a Human Rights-based Approach in Small-scale Fisheries</vt:lpstr>
      <vt:lpstr>   Rio+20</vt:lpstr>
      <vt:lpstr>Approaches to Sustainable Development</vt:lpstr>
      <vt:lpstr>SSF Guidelines, 2014</vt:lpstr>
      <vt:lpstr>Small-scale Fishing Communities</vt:lpstr>
      <vt:lpstr>PowerPoint Presentation</vt:lpstr>
      <vt:lpstr>SSF Guidelines and a Human Rights-based Approach </vt:lpstr>
      <vt:lpstr>Human Rights Standards</vt:lpstr>
      <vt:lpstr>Benefits of a Human Rights-based Approach in Fisheries 1</vt:lpstr>
      <vt:lpstr>Benefits of a Human Rights-based Approach in Fisheries 2</vt:lpstr>
      <vt:lpstr>Benefits of a Human Rights-based Approach in Fisheries 3</vt:lpstr>
      <vt:lpstr>Realizing a Human Rights-based Approach in Fisheries</vt:lpstr>
      <vt:lpstr>What is unique about the SSF Guidelines?</vt:lpstr>
      <vt:lpstr>Implementing the SSF Guidelines</vt:lpstr>
      <vt:lpstr>In conclusion</vt:lpstr>
      <vt:lpstr>Human Rights of Fishing Communities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Oceans and Sustainable Development: Adopting a Human Rights Approach in Small-scale Fisheries</dc:title>
  <dc:creator>user</dc:creator>
  <cp:lastModifiedBy>user</cp:lastModifiedBy>
  <cp:revision>91</cp:revision>
  <dcterms:created xsi:type="dcterms:W3CDTF">2015-04-02T05:41:52Z</dcterms:created>
  <dcterms:modified xsi:type="dcterms:W3CDTF">2015-04-07T20:09:46Z</dcterms:modified>
</cp:coreProperties>
</file>