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1" r:id="rId3"/>
    <p:sldId id="260" r:id="rId4"/>
    <p:sldId id="259" r:id="rId5"/>
    <p:sldId id="261" r:id="rId6"/>
    <p:sldId id="262" r:id="rId7"/>
    <p:sldId id="263" r:id="rId8"/>
    <p:sldId id="264" r:id="rId9"/>
    <p:sldId id="265" r:id="rId10"/>
    <p:sldId id="266" r:id="rId11"/>
    <p:sldId id="267" r:id="rId12"/>
    <p:sldId id="268" r:id="rId13"/>
    <p:sldId id="270"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832" autoAdjust="0"/>
  </p:normalViewPr>
  <p:slideViewPr>
    <p:cSldViewPr>
      <p:cViewPr varScale="1">
        <p:scale>
          <a:sx n="64" d="100"/>
          <a:sy n="64" d="100"/>
        </p:scale>
        <p:origin x="-148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E560458-8281-4CFA-9131-F05E049527FA}" type="datetimeFigureOut">
              <a:rPr lang="en-US" smtClean="0"/>
              <a:pPr/>
              <a:t>10/14/2015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96EC451-71C1-48FB-BF76-357E4A8545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560458-8281-4CFA-9131-F05E049527FA}"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6EC451-71C1-48FB-BF76-357E4A8545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560458-8281-4CFA-9131-F05E049527FA}"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6EC451-71C1-48FB-BF76-357E4A8545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560458-8281-4CFA-9131-F05E049527FA}"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EC451-71C1-48FB-BF76-357E4A8545E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60458-8281-4CFA-9131-F05E049527FA}"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EC451-71C1-48FB-BF76-357E4A8545E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60458-8281-4CFA-9131-F05E049527FA}"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EC451-71C1-48FB-BF76-357E4A8545E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560458-8281-4CFA-9131-F05E049527FA}"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EC451-71C1-48FB-BF76-357E4A8545E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560458-8281-4CFA-9131-F05E049527FA}" type="datetimeFigureOut">
              <a:rPr lang="en-US" smtClean="0"/>
              <a:pPr/>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6EC451-71C1-48FB-BF76-357E4A8545E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560458-8281-4CFA-9131-F05E049527FA}" type="datetimeFigureOut">
              <a:rPr lang="en-US" smtClean="0"/>
              <a:pPr/>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6EC451-71C1-48FB-BF76-357E4A8545E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60458-8281-4CFA-9131-F05E049527FA}" type="datetimeFigureOut">
              <a:rPr lang="en-US" smtClean="0"/>
              <a:pPr/>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6EC451-71C1-48FB-BF76-357E4A8545E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60458-8281-4CFA-9131-F05E049527FA}"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EC451-71C1-48FB-BF76-357E4A8545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560458-8281-4CFA-9131-F05E049527FA}"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6EC451-71C1-48FB-BF76-357E4A8545E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60458-8281-4CFA-9131-F05E049527FA}" type="datetimeFigureOut">
              <a:rPr lang="en-US" smtClean="0"/>
              <a:pPr/>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EC451-71C1-48FB-BF76-357E4A8545E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60458-8281-4CFA-9131-F05E049527FA}"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EC451-71C1-48FB-BF76-357E4A8545E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60458-8281-4CFA-9131-F05E049527FA}" type="datetimeFigureOut">
              <a:rPr lang="en-US" smtClean="0"/>
              <a:pPr/>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EC451-71C1-48FB-BF76-357E4A8545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E560458-8281-4CFA-9131-F05E049527FA}" type="datetimeFigureOut">
              <a:rPr lang="en-US" smtClean="0"/>
              <a:pPr/>
              <a:t>10/14/2015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96EC451-71C1-48FB-BF76-357E4A8545E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560458-8281-4CFA-9131-F05E049527FA}" type="datetimeFigureOut">
              <a:rPr lang="en-US" smtClean="0"/>
              <a:pPr/>
              <a:t>10/14/2015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96EC451-71C1-48FB-BF76-357E4A8545E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560458-8281-4CFA-9131-F05E049527FA}" type="datetimeFigureOut">
              <a:rPr lang="en-US" smtClean="0"/>
              <a:pPr/>
              <a:t>10/14/2015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96EC451-71C1-48FB-BF76-357E4A8545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E560458-8281-4CFA-9131-F05E049527FA}" type="datetimeFigureOut">
              <a:rPr lang="en-US" smtClean="0"/>
              <a:pPr/>
              <a:t>10/14/2015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96EC451-71C1-48FB-BF76-357E4A8545E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E560458-8281-4CFA-9131-F05E049527FA}" type="datetimeFigureOut">
              <a:rPr lang="en-US" smtClean="0"/>
              <a:pPr/>
              <a:t>10/14/2015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96EC451-71C1-48FB-BF76-357E4A8545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E560458-8281-4CFA-9131-F05E049527FA}" type="datetimeFigureOut">
              <a:rPr lang="en-US" smtClean="0"/>
              <a:pPr/>
              <a:t>10/14/2015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96EC451-71C1-48FB-BF76-357E4A8545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E560458-8281-4CFA-9131-F05E049527FA}" type="datetimeFigureOut">
              <a:rPr lang="en-US" smtClean="0"/>
              <a:pPr/>
              <a:t>10/14/2015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96EC451-71C1-48FB-BF76-357E4A8545E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560458-8281-4CFA-9131-F05E049527FA}" type="datetimeFigureOut">
              <a:rPr lang="en-US" smtClean="0"/>
              <a:pPr/>
              <a:t>10/14/2015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96EC451-71C1-48FB-BF76-357E4A8545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60458-8281-4CFA-9131-F05E049527FA}" type="datetimeFigureOut">
              <a:rPr lang="en-US" smtClean="0"/>
              <a:pPr/>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EC451-71C1-48FB-BF76-357E4A8545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SANGEETHA  ALL FILES COPIES 12_08_2011\DC User 2015-2016\05_October 2015 SSF Photos for Sebastian\SSF for Sebastian Selected\DSC_0239 South Africa.jpg"/>
          <p:cNvPicPr>
            <a:picLocks noChangeAspect="1" noChangeArrowheads="1"/>
          </p:cNvPicPr>
          <p:nvPr/>
        </p:nvPicPr>
        <p:blipFill>
          <a:blip r:embed="rId2" cstate="print"/>
          <a:srcRect/>
          <a:stretch>
            <a:fillRect/>
          </a:stretch>
        </p:blipFill>
        <p:spPr bwMode="auto">
          <a:xfrm>
            <a:off x="0" y="4114800"/>
            <a:ext cx="9145250" cy="2758190"/>
          </a:xfrm>
          <a:prstGeom prst="rect">
            <a:avLst/>
          </a:prstGeom>
          <a:noFill/>
        </p:spPr>
      </p:pic>
      <p:sp>
        <p:nvSpPr>
          <p:cNvPr id="4" name="Title 1"/>
          <p:cNvSpPr txBox="1">
            <a:spLocks/>
          </p:cNvSpPr>
          <p:nvPr/>
        </p:nvSpPr>
        <p:spPr>
          <a:xfrm>
            <a:off x="457200" y="381000"/>
            <a:ext cx="7848600" cy="1905000"/>
          </a:xfrm>
          <a:prstGeom prst="rect">
            <a:avLst/>
          </a:prstGeom>
        </p:spPr>
        <p:txBody>
          <a:bodyPr vert="horz" rtlCol="0" anchor="ctr">
            <a:normAutofit fontScale="7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Social Issues: Just an Afterthought or a Crucial Part of a Solution for a Sustainable Future?</a:t>
            </a: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Subtitle 2"/>
          <p:cNvSpPr txBox="1">
            <a:spLocks/>
          </p:cNvSpPr>
          <p:nvPr/>
        </p:nvSpPr>
        <p:spPr>
          <a:xfrm>
            <a:off x="609600" y="2133600"/>
            <a:ext cx="8077200" cy="1905000"/>
          </a:xfrm>
          <a:prstGeom prst="rect">
            <a:avLst/>
          </a:prstGeom>
        </p:spPr>
        <p:txBody>
          <a:bodyPr vert="horz">
            <a:normAutofit fontScale="25000" lnSpcReduction="20000"/>
          </a:bodyPr>
          <a:lstStyle/>
          <a:p>
            <a:pPr marL="365760" marR="0" lvl="0" indent="-256032" algn="r"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en-US" sz="8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Lucida Sans" pitchFamily="34" charset="0"/>
              </a:rPr>
              <a:t>Sebastian Mathew</a:t>
            </a:r>
          </a:p>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en-US" sz="8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Lucida Sans" pitchFamily="34" charset="0"/>
              </a:rPr>
              <a:t>International Collective in Support of </a:t>
            </a:r>
            <a:r>
              <a:rPr kumimoji="0" lang="en-US" sz="80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Lucida Sans" pitchFamily="34" charset="0"/>
              </a:rPr>
              <a:t>Fishworkers</a:t>
            </a:r>
            <a:r>
              <a:rPr kumimoji="0" lang="en-US" sz="8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Lucida Sans" pitchFamily="34" charset="0"/>
              </a:rPr>
              <a:t> (ICSF)</a:t>
            </a:r>
          </a:p>
          <a:p>
            <a:pPr marL="365760" marR="0" lvl="0" indent="-256032" algn="r" defTabSz="914400" rtl="0" eaLnBrk="1" fontAlgn="auto" latinLnBrk="0" hangingPunct="1">
              <a:lnSpc>
                <a:spcPct val="100000"/>
              </a:lnSpc>
              <a:spcBef>
                <a:spcPts val="400"/>
              </a:spcBef>
              <a:spcAft>
                <a:spcPts val="0"/>
              </a:spcAft>
              <a:buClr>
                <a:schemeClr val="accent1"/>
              </a:buClr>
              <a:buSzPct val="68000"/>
              <a:tabLst/>
              <a:defRPr/>
            </a:pPr>
            <a:endParaRPr kumimoji="0" lang="en-US" sz="8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Lucida Sans" pitchFamily="34"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en-US" sz="8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Lucida Sans" pitchFamily="34" charset="0"/>
              </a:rPr>
              <a:t>20</a:t>
            </a:r>
            <a:r>
              <a:rPr kumimoji="0" lang="en-US" sz="8000" b="0" i="0" u="none" strike="noStrike" kern="1200" cap="none" spc="0" normalizeH="0" baseline="30000" noProof="0" dirty="0" smtClean="0">
                <a:ln>
                  <a:noFill/>
                </a:ln>
                <a:solidFill>
                  <a:schemeClr val="tx1"/>
                </a:solidFill>
                <a:effectLst>
                  <a:outerShdw blurRad="38100" dist="38100" dir="2700000" algn="tl">
                    <a:srgbClr val="000000">
                      <a:alpha val="43137"/>
                    </a:srgbClr>
                  </a:outerShdw>
                </a:effectLst>
                <a:uLnTx/>
                <a:uFillTx/>
                <a:latin typeface="Lucida Sans" pitchFamily="34" charset="0"/>
              </a:rPr>
              <a:t>th</a:t>
            </a:r>
            <a:r>
              <a:rPr kumimoji="0" lang="en-US" sz="8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Lucida Sans" pitchFamily="34" charset="0"/>
              </a:rPr>
              <a:t> Anniversary</a:t>
            </a:r>
          </a:p>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en-US" sz="8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Lucida Sans" pitchFamily="34" charset="0"/>
              </a:rPr>
              <a:t>of the Code of Conduct for Responsible Fisheries</a:t>
            </a:r>
          </a:p>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en-US" sz="8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Lucida Sans" pitchFamily="34" charset="0"/>
              </a:rPr>
              <a:t>8-9 October, Vigo, Spain</a:t>
            </a:r>
            <a:endParaRPr kumimoji="0" lang="en-US" sz="9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Lucida Sans" pitchFamily="34"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9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7" name="TextBox 6"/>
          <p:cNvSpPr txBox="1"/>
          <p:nvPr/>
        </p:nvSpPr>
        <p:spPr>
          <a:xfrm>
            <a:off x="7010400" y="6428601"/>
            <a:ext cx="2286000" cy="276999"/>
          </a:xfrm>
          <a:prstGeom prst="rect">
            <a:avLst/>
          </a:prstGeom>
          <a:noFill/>
        </p:spPr>
        <p:txBody>
          <a:bodyPr wrap="square" rtlCol="0">
            <a:spAutoFit/>
          </a:bodyPr>
          <a:lstStyle/>
          <a:p>
            <a:r>
              <a:rPr lang="en-US" sz="1200" b="1" i="1" dirty="0" smtClean="0">
                <a:solidFill>
                  <a:schemeClr val="bg1"/>
                </a:solidFill>
              </a:rPr>
              <a:t>Cape Town, </a:t>
            </a:r>
            <a:r>
              <a:rPr lang="en-US" sz="1000" b="1" i="1" dirty="0" smtClean="0">
                <a:solidFill>
                  <a:schemeClr val="bg1"/>
                </a:solidFill>
              </a:rPr>
              <a:t>South</a:t>
            </a:r>
            <a:r>
              <a:rPr lang="en-US" sz="1200" b="1" i="1" dirty="0" smtClean="0">
                <a:solidFill>
                  <a:schemeClr val="bg1"/>
                </a:solidFill>
              </a:rPr>
              <a:t> Africa/MDT</a:t>
            </a:r>
            <a:endParaRPr lang="en-US" sz="1200" b="1"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614672"/>
          </a:xfrm>
        </p:spPr>
        <p:txBody>
          <a:bodyPr>
            <a:normAutofit lnSpcReduction="10000"/>
          </a:bodyPr>
          <a:lstStyle/>
          <a:p>
            <a:r>
              <a:rPr lang="en-US" dirty="0" smtClean="0"/>
              <a:t>The objectives of  the SSF Guidelines to be achieved through the promotion of a human rights-based approach, based on international human rights standards, by empowering fishing communities to defend their human rights and tenure rights, especially to benefit the vulnerable and marginalized groups and women (creating conditions whereby everyone may enjoy his/her economic, social and cultural rights, as well as civil and political rights and freedoms) </a:t>
            </a:r>
            <a:endParaRPr lang="en-US" dirty="0"/>
          </a:p>
        </p:txBody>
      </p:sp>
      <p:sp>
        <p:nvSpPr>
          <p:cNvPr id="2" name="Title 1"/>
          <p:cNvSpPr>
            <a:spLocks noGrp="1"/>
          </p:cNvSpPr>
          <p:nvPr>
            <p:ph type="title"/>
          </p:nvPr>
        </p:nvSpPr>
        <p:spPr/>
        <p:txBody>
          <a:bodyPr>
            <a:normAutofit fontScale="90000"/>
          </a:bodyPr>
          <a:lstStyle/>
          <a:p>
            <a:pPr algn="ctr"/>
            <a:r>
              <a:rPr lang="en-US" dirty="0" smtClean="0"/>
              <a:t>SSF Guidelines: Human </a:t>
            </a:r>
            <a:r>
              <a:rPr lang="en-US" dirty="0"/>
              <a:t>R</a:t>
            </a:r>
            <a:r>
              <a:rPr lang="en-US" dirty="0" smtClean="0"/>
              <a:t>ights-based Approach</a:t>
            </a:r>
            <a:endParaRPr lang="en-US" dirty="0"/>
          </a:p>
        </p:txBody>
      </p:sp>
    </p:spTree>
    <p:extLst>
      <p:ext uri="{BB962C8B-B14F-4D97-AF65-F5344CB8AC3E}">
        <p14:creationId xmlns="" xmlns:p14="http://schemas.microsoft.com/office/powerpoint/2010/main" val="2620904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lstStyle/>
          <a:p>
            <a:r>
              <a:rPr lang="en-US" dirty="0" smtClean="0"/>
              <a:t>Implement the SSF Guidelines</a:t>
            </a:r>
          </a:p>
          <a:p>
            <a:r>
              <a:rPr lang="en-US" dirty="0" smtClean="0"/>
              <a:t>Implement the Tenure Guidelines</a:t>
            </a:r>
          </a:p>
          <a:p>
            <a:r>
              <a:rPr lang="en-US" dirty="0" smtClean="0"/>
              <a:t>Implement the Right to Food Guidelines</a:t>
            </a:r>
          </a:p>
          <a:p>
            <a:r>
              <a:rPr lang="en-US" dirty="0" smtClean="0"/>
              <a:t>Ratify and implement all relevant ILO instruments including the Work in Fishing Convention, 2007</a:t>
            </a:r>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normAutofit fontScale="90000"/>
          </a:bodyPr>
          <a:lstStyle/>
          <a:p>
            <a:pPr algn="ctr"/>
            <a:r>
              <a:rPr lang="en-US" dirty="0" smtClean="0"/>
              <a:t>How to Effectively Address </a:t>
            </a:r>
            <a:r>
              <a:rPr lang="en-US" dirty="0"/>
              <a:t>S</a:t>
            </a:r>
            <a:r>
              <a:rPr lang="en-US" dirty="0" smtClean="0"/>
              <a:t>ocial Issues in Fisheries?</a:t>
            </a:r>
            <a:endParaRPr lang="en-US" dirty="0"/>
          </a:p>
        </p:txBody>
      </p:sp>
      <p:pic>
        <p:nvPicPr>
          <p:cNvPr id="5122" name="Picture 2" descr="H:\d\SANGEETHA  ALL FILES COPIES 12_08_2011\DC User 2015-2016\05_October 2015 SSF Photos for Sebastian\SSF for Sebastian Selected\mozambique_new.jpg"/>
          <p:cNvPicPr>
            <a:picLocks noChangeAspect="1" noChangeArrowheads="1"/>
          </p:cNvPicPr>
          <p:nvPr/>
        </p:nvPicPr>
        <p:blipFill>
          <a:blip r:embed="rId2"/>
          <a:srcRect/>
          <a:stretch>
            <a:fillRect/>
          </a:stretch>
        </p:blipFill>
        <p:spPr bwMode="auto">
          <a:xfrm>
            <a:off x="4114800" y="3886200"/>
            <a:ext cx="4470815" cy="2743200"/>
          </a:xfrm>
          <a:prstGeom prst="rect">
            <a:avLst/>
          </a:prstGeom>
          <a:noFill/>
        </p:spPr>
      </p:pic>
      <p:sp>
        <p:nvSpPr>
          <p:cNvPr id="5" name="TextBox 4"/>
          <p:cNvSpPr txBox="1"/>
          <p:nvPr/>
        </p:nvSpPr>
        <p:spPr>
          <a:xfrm>
            <a:off x="6553200" y="6413159"/>
            <a:ext cx="1981200" cy="246221"/>
          </a:xfrm>
          <a:prstGeom prst="rect">
            <a:avLst/>
          </a:prstGeom>
          <a:noFill/>
        </p:spPr>
        <p:txBody>
          <a:bodyPr wrap="square" rtlCol="0">
            <a:spAutoFit/>
          </a:bodyPr>
          <a:lstStyle/>
          <a:p>
            <a:r>
              <a:rPr lang="en-US" sz="1000" b="1" i="1" dirty="0" smtClean="0">
                <a:solidFill>
                  <a:schemeClr val="bg1"/>
                </a:solidFill>
              </a:rPr>
              <a:t>Mozambique/</a:t>
            </a:r>
            <a:r>
              <a:rPr lang="en-US" sz="1000" b="1" i="1" dirty="0" err="1" smtClean="0">
                <a:solidFill>
                  <a:schemeClr val="bg1"/>
                </a:solidFill>
              </a:rPr>
              <a:t>Cornelie</a:t>
            </a:r>
            <a:r>
              <a:rPr lang="en-US" sz="1000" b="1" i="1" dirty="0" smtClean="0">
                <a:solidFill>
                  <a:schemeClr val="bg1"/>
                </a:solidFill>
              </a:rPr>
              <a:t> Quist</a:t>
            </a:r>
            <a:endParaRPr lang="en-US" sz="1000" b="1" i="1" dirty="0">
              <a:solidFill>
                <a:schemeClr val="bg1"/>
              </a:solidFill>
            </a:endParaRPr>
          </a:p>
        </p:txBody>
      </p:sp>
    </p:spTree>
    <p:extLst>
      <p:ext uri="{BB962C8B-B14F-4D97-AF65-F5344CB8AC3E}">
        <p14:creationId xmlns="" xmlns:p14="http://schemas.microsoft.com/office/powerpoint/2010/main" val="3309570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Addressing social issues is an important pillar in realizing responsible fisheries and is vital in achieving sustainable development</a:t>
            </a:r>
          </a:p>
          <a:p>
            <a:r>
              <a:rPr lang="en-US" dirty="0"/>
              <a:t>Addressing social issues is important to prevent crime, drug trade, forced </a:t>
            </a:r>
            <a:r>
              <a:rPr lang="en-US" dirty="0" err="1"/>
              <a:t>labour</a:t>
            </a:r>
            <a:r>
              <a:rPr lang="en-US" dirty="0"/>
              <a:t> in fisheries and to strengthen global security </a:t>
            </a:r>
          </a:p>
          <a:p>
            <a:endParaRPr lang="en-US" dirty="0"/>
          </a:p>
        </p:txBody>
      </p:sp>
      <p:sp>
        <p:nvSpPr>
          <p:cNvPr id="2" name="Title 1"/>
          <p:cNvSpPr>
            <a:spLocks noGrp="1"/>
          </p:cNvSpPr>
          <p:nvPr>
            <p:ph type="title"/>
          </p:nvPr>
        </p:nvSpPr>
        <p:spPr/>
        <p:txBody>
          <a:bodyPr>
            <a:normAutofit fontScale="90000"/>
          </a:bodyPr>
          <a:lstStyle/>
          <a:p>
            <a:r>
              <a:rPr lang="en-US" dirty="0" smtClean="0"/>
              <a:t>Conclusion: Solution for a Sustainable Future</a:t>
            </a:r>
            <a:endParaRPr lang="en-US" dirty="0"/>
          </a:p>
        </p:txBody>
      </p:sp>
      <p:pic>
        <p:nvPicPr>
          <p:cNvPr id="6147" name="Picture 3" descr="C:\Users\Sangeetha\Desktop\Samudra 71.bmp"/>
          <p:cNvPicPr>
            <a:picLocks noChangeAspect="1" noChangeArrowheads="1"/>
          </p:cNvPicPr>
          <p:nvPr/>
        </p:nvPicPr>
        <p:blipFill>
          <a:blip r:embed="rId2"/>
          <a:srcRect/>
          <a:stretch>
            <a:fillRect/>
          </a:stretch>
        </p:blipFill>
        <p:spPr bwMode="auto">
          <a:xfrm>
            <a:off x="4343400" y="4114800"/>
            <a:ext cx="4062413" cy="2514600"/>
          </a:xfrm>
          <a:prstGeom prst="rect">
            <a:avLst/>
          </a:prstGeom>
          <a:noFill/>
        </p:spPr>
      </p:pic>
      <p:sp>
        <p:nvSpPr>
          <p:cNvPr id="6" name="TextBox 5"/>
          <p:cNvSpPr txBox="1"/>
          <p:nvPr/>
        </p:nvSpPr>
        <p:spPr>
          <a:xfrm>
            <a:off x="6858000" y="6383179"/>
            <a:ext cx="1524000" cy="246221"/>
          </a:xfrm>
          <a:prstGeom prst="rect">
            <a:avLst/>
          </a:prstGeom>
          <a:noFill/>
        </p:spPr>
        <p:txBody>
          <a:bodyPr wrap="square" rtlCol="0">
            <a:spAutoFit/>
          </a:bodyPr>
          <a:lstStyle/>
          <a:p>
            <a:r>
              <a:rPr lang="en-US" sz="1000" b="1" i="1" dirty="0" smtClean="0">
                <a:solidFill>
                  <a:schemeClr val="bg1"/>
                </a:solidFill>
              </a:rPr>
              <a:t>Brazil/ PAUL SEIFERT</a:t>
            </a:r>
            <a:endParaRPr lang="en-US" sz="1000" b="1" i="1" dirty="0">
              <a:solidFill>
                <a:schemeClr val="bg1"/>
              </a:solidFill>
            </a:endParaRPr>
          </a:p>
        </p:txBody>
      </p:sp>
    </p:spTree>
    <p:extLst>
      <p:ext uri="{BB962C8B-B14F-4D97-AF65-F5344CB8AC3E}">
        <p14:creationId xmlns="" xmlns:p14="http://schemas.microsoft.com/office/powerpoint/2010/main" val="3052343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pPr algn="ctr"/>
            <a:r>
              <a:rPr lang="en-US" dirty="0" smtClean="0"/>
              <a:t>Thank You</a:t>
            </a:r>
            <a:endParaRPr lang="en-US" dirty="0"/>
          </a:p>
        </p:txBody>
      </p:sp>
      <p:pic>
        <p:nvPicPr>
          <p:cNvPr id="7170" name="Picture 2" descr="H:\d\SANGEETHA  ALL FILES COPIES 12_08_2011\DC User 2015-2016\05_October 2015 SSF Photos for Sebastian\Kerala fish landing centre ker060.JPG"/>
          <p:cNvPicPr>
            <a:picLocks noChangeAspect="1" noChangeArrowheads="1"/>
          </p:cNvPicPr>
          <p:nvPr/>
        </p:nvPicPr>
        <p:blipFill>
          <a:blip r:embed="rId2"/>
          <a:srcRect/>
          <a:stretch>
            <a:fillRect/>
          </a:stretch>
        </p:blipFill>
        <p:spPr bwMode="auto">
          <a:xfrm>
            <a:off x="0" y="2133600"/>
            <a:ext cx="9144000" cy="4724400"/>
          </a:xfrm>
          <a:prstGeom prst="rect">
            <a:avLst/>
          </a:prstGeom>
          <a:noFill/>
        </p:spPr>
      </p:pic>
      <p:sp>
        <p:nvSpPr>
          <p:cNvPr id="6" name="TextBox 5"/>
          <p:cNvSpPr txBox="1"/>
          <p:nvPr/>
        </p:nvSpPr>
        <p:spPr>
          <a:xfrm>
            <a:off x="7848600" y="6535579"/>
            <a:ext cx="1676400" cy="246221"/>
          </a:xfrm>
          <a:prstGeom prst="rect">
            <a:avLst/>
          </a:prstGeom>
          <a:noFill/>
        </p:spPr>
        <p:txBody>
          <a:bodyPr wrap="square" rtlCol="0">
            <a:spAutoFit/>
          </a:bodyPr>
          <a:lstStyle/>
          <a:p>
            <a:r>
              <a:rPr lang="en-US" sz="1000" b="1" i="1" dirty="0" smtClean="0">
                <a:solidFill>
                  <a:schemeClr val="bg1"/>
                </a:solidFill>
              </a:rPr>
              <a:t>India/SIFFS</a:t>
            </a:r>
            <a:endParaRPr lang="en-US" sz="1000" b="1" i="1" dirty="0">
              <a:solidFill>
                <a:schemeClr val="bg1"/>
              </a:solidFill>
            </a:endParaRPr>
          </a:p>
        </p:txBody>
      </p:sp>
    </p:spTree>
    <p:extLst>
      <p:ext uri="{BB962C8B-B14F-4D97-AF65-F5344CB8AC3E}">
        <p14:creationId xmlns="" xmlns:p14="http://schemas.microsoft.com/office/powerpoint/2010/main" val="1837964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382000" cy="4525963"/>
          </a:xfrm>
        </p:spPr>
        <p:txBody>
          <a:bodyPr>
            <a:noAutofit/>
          </a:bodyPr>
          <a:lstStyle/>
          <a:p>
            <a:r>
              <a:rPr lang="en-US" sz="2400" dirty="0" smtClean="0">
                <a:latin typeface="Cambria" pitchFamily="18" charset="0"/>
              </a:rPr>
              <a:t>Problems that prevent bringing </a:t>
            </a:r>
            <a:r>
              <a:rPr lang="en-US" sz="2400" b="1" dirty="0" smtClean="0">
                <a:latin typeface="Cambria" pitchFamily="18" charset="0"/>
              </a:rPr>
              <a:t>benefits to people </a:t>
            </a:r>
            <a:r>
              <a:rPr lang="en-US" sz="2400" dirty="0" smtClean="0">
                <a:latin typeface="Cambria" pitchFamily="18" charset="0"/>
              </a:rPr>
              <a:t>(benefits such as food security and nutrition security) and   </a:t>
            </a:r>
          </a:p>
          <a:p>
            <a:r>
              <a:rPr lang="en-US" sz="2400" dirty="0" smtClean="0">
                <a:latin typeface="Cambria" pitchFamily="18" charset="0"/>
              </a:rPr>
              <a:t>Problems that prevent improving </a:t>
            </a:r>
            <a:r>
              <a:rPr lang="en-US" sz="2400" b="1" dirty="0" smtClean="0">
                <a:latin typeface="Cambria" pitchFamily="18" charset="0"/>
              </a:rPr>
              <a:t>conditions of people </a:t>
            </a:r>
            <a:r>
              <a:rPr lang="en-US" sz="2400" dirty="0" smtClean="0">
                <a:latin typeface="Cambria" pitchFamily="18" charset="0"/>
              </a:rPr>
              <a:t>(e.g. improving: working conditions and living conditions of women, men and children; wages, shares; access to                                            housing, health, public                                                         services; access to social                                                             protection; access to                                                           resources and access to                                                      markets)</a:t>
            </a:r>
            <a:endParaRPr lang="en-US" sz="2400" b="1" dirty="0">
              <a:latin typeface="Cambria" pitchFamily="18" charset="0"/>
            </a:endParaRPr>
          </a:p>
        </p:txBody>
      </p:sp>
      <p:sp>
        <p:nvSpPr>
          <p:cNvPr id="2" name="Title 1"/>
          <p:cNvSpPr>
            <a:spLocks noGrp="1"/>
          </p:cNvSpPr>
          <p:nvPr>
            <p:ph type="title"/>
          </p:nvPr>
        </p:nvSpPr>
        <p:spPr/>
        <p:txBody>
          <a:bodyPr/>
          <a:lstStyle/>
          <a:p>
            <a:pPr algn="ctr"/>
            <a:r>
              <a:rPr lang="en-US" dirty="0" smtClean="0"/>
              <a:t>What are </a:t>
            </a:r>
            <a:r>
              <a:rPr lang="en-US" i="1" dirty="0" smtClean="0"/>
              <a:t>social</a:t>
            </a:r>
            <a:r>
              <a:rPr lang="en-US" dirty="0" smtClean="0"/>
              <a:t> issues?</a:t>
            </a:r>
            <a:endParaRPr lang="en-US" dirty="0"/>
          </a:p>
        </p:txBody>
      </p:sp>
      <p:pic>
        <p:nvPicPr>
          <p:cNvPr id="2050" name="Picture 2" descr="H:\d\SANGEETHA  ALL FILES COPIES 12_08_2011\DC User 2015-2016\05_October 2015 SSF Photos for Sebastian\SSF for Sebastian Selected\DSC01933.JPG"/>
          <p:cNvPicPr>
            <a:picLocks noChangeAspect="1" noChangeArrowheads="1"/>
          </p:cNvPicPr>
          <p:nvPr/>
        </p:nvPicPr>
        <p:blipFill>
          <a:blip r:embed="rId2" cstate="print"/>
          <a:srcRect/>
          <a:stretch>
            <a:fillRect/>
          </a:stretch>
        </p:blipFill>
        <p:spPr bwMode="auto">
          <a:xfrm>
            <a:off x="4572000" y="3541295"/>
            <a:ext cx="4267200" cy="3088105"/>
          </a:xfrm>
          <a:prstGeom prst="rect">
            <a:avLst/>
          </a:prstGeom>
          <a:noFill/>
        </p:spPr>
      </p:pic>
      <p:sp>
        <p:nvSpPr>
          <p:cNvPr id="5" name="TextBox 4"/>
          <p:cNvSpPr txBox="1"/>
          <p:nvPr/>
        </p:nvSpPr>
        <p:spPr>
          <a:xfrm>
            <a:off x="6858000" y="6322368"/>
            <a:ext cx="1981200" cy="230832"/>
          </a:xfrm>
          <a:prstGeom prst="rect">
            <a:avLst/>
          </a:prstGeom>
          <a:noFill/>
        </p:spPr>
        <p:txBody>
          <a:bodyPr wrap="square" rtlCol="0">
            <a:spAutoFit/>
          </a:bodyPr>
          <a:lstStyle/>
          <a:p>
            <a:r>
              <a:rPr lang="en-US" sz="900" b="1" i="1" dirty="0" smtClean="0">
                <a:solidFill>
                  <a:schemeClr val="bg1"/>
                </a:solidFill>
              </a:rPr>
              <a:t>Honduras/COOPESOLIDAR</a:t>
            </a:r>
            <a:r>
              <a:rPr lang="en-US" sz="900" i="1" dirty="0" smtClean="0">
                <a:solidFill>
                  <a:schemeClr val="bg1"/>
                </a:solidFill>
              </a:rPr>
              <a:t> R.L.</a:t>
            </a:r>
            <a:endParaRPr lang="en-US" sz="900" i="1" dirty="0">
              <a:solidFill>
                <a:schemeClr val="bg1"/>
              </a:solidFill>
            </a:endParaRPr>
          </a:p>
        </p:txBody>
      </p:sp>
    </p:spTree>
    <p:extLst>
      <p:ext uri="{BB962C8B-B14F-4D97-AF65-F5344CB8AC3E}">
        <p14:creationId xmlns="" xmlns:p14="http://schemas.microsoft.com/office/powerpoint/2010/main" val="2430530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4876800"/>
          </a:xfrm>
        </p:spPr>
        <p:txBody>
          <a:bodyPr>
            <a:normAutofit fontScale="92500"/>
          </a:bodyPr>
          <a:lstStyle/>
          <a:p>
            <a:r>
              <a:rPr lang="en-GB" dirty="0" smtClean="0"/>
              <a:t>fishers </a:t>
            </a:r>
            <a:r>
              <a:rPr lang="en-GB" dirty="0"/>
              <a:t>and shore workers are in the low-income group of </a:t>
            </a:r>
            <a:r>
              <a:rPr lang="en-GB" dirty="0" smtClean="0"/>
              <a:t>labour</a:t>
            </a:r>
            <a:r>
              <a:rPr lang="en-GB" dirty="0"/>
              <a:t>, more attention should be given to helping them improve their general </a:t>
            </a:r>
            <a:r>
              <a:rPr lang="en-GB" dirty="0" smtClean="0"/>
              <a:t>well-being</a:t>
            </a:r>
            <a:endParaRPr lang="en-GB" dirty="0"/>
          </a:p>
          <a:p>
            <a:r>
              <a:rPr lang="en-GB" dirty="0"/>
              <a:t>U</a:t>
            </a:r>
            <a:r>
              <a:rPr lang="en-GB" dirty="0" smtClean="0"/>
              <a:t>ndertake </a:t>
            </a:r>
            <a:r>
              <a:rPr lang="en-GB" dirty="0"/>
              <a:t>studies </a:t>
            </a:r>
            <a:r>
              <a:rPr lang="en-GB" dirty="0" smtClean="0"/>
              <a:t>on…problems </a:t>
            </a:r>
            <a:r>
              <a:rPr lang="en-GB" dirty="0"/>
              <a:t>of collective bargaining and </a:t>
            </a:r>
            <a:r>
              <a:rPr lang="en-GB" dirty="0" smtClean="0"/>
              <a:t>labour </a:t>
            </a:r>
            <a:r>
              <a:rPr lang="en-GB" dirty="0"/>
              <a:t>organization, recruitment</a:t>
            </a:r>
            <a:r>
              <a:rPr lang="en-GB" dirty="0" smtClean="0"/>
              <a:t>, </a:t>
            </a:r>
            <a:r>
              <a:rPr lang="en-GB" dirty="0"/>
              <a:t>social security, employment under "lay systems" or fixed wages, </a:t>
            </a:r>
            <a:r>
              <a:rPr lang="en-GB" dirty="0" smtClean="0"/>
              <a:t>living                                                  </a:t>
            </a:r>
            <a:r>
              <a:rPr lang="en-GB" dirty="0"/>
              <a:t>conditions and </a:t>
            </a:r>
            <a:r>
              <a:rPr lang="en-GB" dirty="0" smtClean="0"/>
              <a:t>                                             adequacy </a:t>
            </a:r>
            <a:r>
              <a:rPr lang="en-GB" dirty="0"/>
              <a:t>of income</a:t>
            </a:r>
            <a:r>
              <a:rPr lang="en-GB" dirty="0" smtClean="0"/>
              <a:t>,                                              </a:t>
            </a:r>
            <a:r>
              <a:rPr lang="en-GB" dirty="0"/>
              <a:t>insurance laws, </a:t>
            </a:r>
            <a:r>
              <a:rPr lang="en-GB" dirty="0" smtClean="0"/>
              <a:t>                                                   credit </a:t>
            </a:r>
            <a:r>
              <a:rPr lang="en-GB" dirty="0"/>
              <a:t>unions, and </a:t>
            </a:r>
            <a:r>
              <a:rPr lang="en-GB" dirty="0" smtClean="0"/>
              <a:t>                                       cooperatives</a:t>
            </a:r>
            <a:endParaRPr lang="en-US" dirty="0"/>
          </a:p>
        </p:txBody>
      </p:sp>
      <p:sp>
        <p:nvSpPr>
          <p:cNvPr id="2" name="Title 1"/>
          <p:cNvSpPr>
            <a:spLocks noGrp="1"/>
          </p:cNvSpPr>
          <p:nvPr>
            <p:ph type="title"/>
          </p:nvPr>
        </p:nvSpPr>
        <p:spPr>
          <a:xfrm>
            <a:off x="685800" y="228600"/>
            <a:ext cx="8229600" cy="1143000"/>
          </a:xfrm>
        </p:spPr>
        <p:txBody>
          <a:bodyPr>
            <a:noAutofit/>
          </a:bodyPr>
          <a:lstStyle/>
          <a:p>
            <a:pPr algn="ctr"/>
            <a:r>
              <a:rPr lang="en-US" sz="3600" dirty="0" smtClean="0"/>
              <a:t>Social Dimension: 1945 FAO Conference (First Session, Quebec)</a:t>
            </a:r>
            <a:endParaRPr lang="en-US" sz="3600" dirty="0"/>
          </a:p>
        </p:txBody>
      </p:sp>
      <p:pic>
        <p:nvPicPr>
          <p:cNvPr id="8194" name="Picture 2" descr="C:\Users\Sangeetha\Pictures\My Scans\scan0030.jpg"/>
          <p:cNvPicPr>
            <a:picLocks noChangeAspect="1" noChangeArrowheads="1"/>
          </p:cNvPicPr>
          <p:nvPr/>
        </p:nvPicPr>
        <p:blipFill>
          <a:blip r:embed="rId2" cstate="print">
            <a:lum contrast="40000"/>
          </a:blip>
          <a:srcRect/>
          <a:stretch>
            <a:fillRect/>
          </a:stretch>
        </p:blipFill>
        <p:spPr bwMode="auto">
          <a:xfrm>
            <a:off x="4374630" y="3871210"/>
            <a:ext cx="4286952" cy="2895600"/>
          </a:xfrm>
          <a:prstGeom prst="rect">
            <a:avLst/>
          </a:prstGeom>
          <a:noFill/>
        </p:spPr>
      </p:pic>
      <p:sp>
        <p:nvSpPr>
          <p:cNvPr id="5" name="TextBox 4"/>
          <p:cNvSpPr txBox="1"/>
          <p:nvPr/>
        </p:nvSpPr>
        <p:spPr>
          <a:xfrm>
            <a:off x="6858000" y="6535579"/>
            <a:ext cx="1905000" cy="246221"/>
          </a:xfrm>
          <a:prstGeom prst="rect">
            <a:avLst/>
          </a:prstGeom>
          <a:noFill/>
        </p:spPr>
        <p:txBody>
          <a:bodyPr wrap="square" rtlCol="0">
            <a:spAutoFit/>
          </a:bodyPr>
          <a:lstStyle/>
          <a:p>
            <a:r>
              <a:rPr lang="en-US" sz="1000" b="1" i="1" dirty="0" smtClean="0">
                <a:solidFill>
                  <a:schemeClr val="bg1"/>
                </a:solidFill>
              </a:rPr>
              <a:t>South Pacific Islands/ICSF</a:t>
            </a:r>
            <a:endParaRPr lang="en-US" sz="1000" b="1" i="1" dirty="0">
              <a:solidFill>
                <a:schemeClr val="bg1"/>
              </a:solidFill>
            </a:endParaRPr>
          </a:p>
        </p:txBody>
      </p:sp>
    </p:spTree>
    <p:extLst>
      <p:ext uri="{BB962C8B-B14F-4D97-AF65-F5344CB8AC3E}">
        <p14:creationId xmlns="" xmlns:p14="http://schemas.microsoft.com/office/powerpoint/2010/main" val="4122751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81328"/>
            <a:ext cx="8229600" cy="4525963"/>
          </a:xfrm>
        </p:spPr>
        <p:txBody>
          <a:bodyPr>
            <a:normAutofit lnSpcReduction="10000"/>
          </a:bodyPr>
          <a:lstStyle/>
          <a:p>
            <a:r>
              <a:rPr lang="en-US" dirty="0" smtClean="0"/>
              <a:t>Codification and progressive development of the law of the sea to contribute to…promote the economic and </a:t>
            </a:r>
            <a:r>
              <a:rPr lang="en-US" b="1" dirty="0" smtClean="0"/>
              <a:t>social</a:t>
            </a:r>
            <a:r>
              <a:rPr lang="en-US" dirty="0" smtClean="0"/>
              <a:t> advancement of all people of the world… (Preamble)</a:t>
            </a:r>
          </a:p>
          <a:p>
            <a:r>
              <a:rPr lang="en-US" dirty="0" smtClean="0"/>
              <a:t>Every State shall effectively exercise its jurisdiction and control in                    administrative, technical                             and </a:t>
            </a:r>
            <a:r>
              <a:rPr lang="en-US" b="1" dirty="0" smtClean="0"/>
              <a:t>social</a:t>
            </a:r>
            <a:r>
              <a:rPr lang="en-US" dirty="0" smtClean="0"/>
              <a:t> matters over                                     ships flying its flag                                       (include: </a:t>
            </a:r>
            <a:r>
              <a:rPr lang="en-US" dirty="0" err="1" smtClean="0"/>
              <a:t>labour</a:t>
            </a:r>
            <a:r>
              <a:rPr lang="en-US" dirty="0" smtClean="0"/>
              <a:t> conditions,                               safety of life at sea, etc)</a:t>
            </a:r>
            <a:endParaRPr lang="en-US" dirty="0"/>
          </a:p>
        </p:txBody>
      </p:sp>
      <p:sp>
        <p:nvSpPr>
          <p:cNvPr id="2" name="Title 1"/>
          <p:cNvSpPr>
            <a:spLocks noGrp="1"/>
          </p:cNvSpPr>
          <p:nvPr>
            <p:ph type="title"/>
          </p:nvPr>
        </p:nvSpPr>
        <p:spPr/>
        <p:txBody>
          <a:bodyPr>
            <a:normAutofit fontScale="90000"/>
          </a:bodyPr>
          <a:lstStyle/>
          <a:p>
            <a:r>
              <a:rPr lang="en-US" dirty="0" smtClean="0"/>
              <a:t>Social Dimension: 1982 UN Convention on the Law of the Sea</a:t>
            </a:r>
            <a:endParaRPr lang="en-US" dirty="0"/>
          </a:p>
        </p:txBody>
      </p:sp>
      <p:pic>
        <p:nvPicPr>
          <p:cNvPr id="3074" name="Picture 2" descr="H:\d\SANGEETHA  ALL FILES COPIES 12_08_2011\DC User 2015-2016\05_October 2015 SSF Photos for Sebastian\SSF for Sebastian Selected\Christel Grimaud IMG_2655_DxO.jpg"/>
          <p:cNvPicPr>
            <a:picLocks noChangeAspect="1" noChangeArrowheads="1"/>
          </p:cNvPicPr>
          <p:nvPr/>
        </p:nvPicPr>
        <p:blipFill>
          <a:blip r:embed="rId2" cstate="print"/>
          <a:srcRect/>
          <a:stretch>
            <a:fillRect/>
          </a:stretch>
        </p:blipFill>
        <p:spPr bwMode="auto">
          <a:xfrm>
            <a:off x="5029200" y="3429000"/>
            <a:ext cx="3827013" cy="3124200"/>
          </a:xfrm>
          <a:prstGeom prst="rect">
            <a:avLst/>
          </a:prstGeom>
          <a:noFill/>
        </p:spPr>
      </p:pic>
      <p:sp>
        <p:nvSpPr>
          <p:cNvPr id="5" name="TextBox 4"/>
          <p:cNvSpPr txBox="1"/>
          <p:nvPr/>
        </p:nvSpPr>
        <p:spPr>
          <a:xfrm>
            <a:off x="6629400" y="6324600"/>
            <a:ext cx="2438400" cy="523220"/>
          </a:xfrm>
          <a:prstGeom prst="rect">
            <a:avLst/>
          </a:prstGeom>
          <a:noFill/>
        </p:spPr>
        <p:txBody>
          <a:bodyPr wrap="square" rtlCol="0">
            <a:spAutoFit/>
          </a:bodyPr>
          <a:lstStyle/>
          <a:p>
            <a:r>
              <a:rPr lang="en-US" sz="1000" b="1" i="1" dirty="0" smtClean="0"/>
              <a:t>Seychelles/ CHRISTEL GRIMAUD</a:t>
            </a:r>
          </a:p>
          <a:p>
            <a:endParaRPr lang="en-US" dirty="0"/>
          </a:p>
        </p:txBody>
      </p:sp>
    </p:spTree>
    <p:extLst>
      <p:ext uri="{BB962C8B-B14F-4D97-AF65-F5344CB8AC3E}">
        <p14:creationId xmlns="" xmlns:p14="http://schemas.microsoft.com/office/powerpoint/2010/main" val="2638058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dirty="0"/>
              <a:t>R</a:t>
            </a:r>
            <a:r>
              <a:rPr lang="en-GB" dirty="0" smtClean="0"/>
              <a:t>ecognizes </a:t>
            </a:r>
            <a:r>
              <a:rPr lang="en-GB" dirty="0"/>
              <a:t>the </a:t>
            </a:r>
            <a:r>
              <a:rPr lang="en-GB" b="1" dirty="0"/>
              <a:t>social importance of fisheries</a:t>
            </a:r>
            <a:r>
              <a:rPr lang="en-GB" dirty="0"/>
              <a:t> and the interests of all those concerned with the fishery sector (Introduction to the Code)</a:t>
            </a:r>
            <a:endParaRPr lang="en-US" dirty="0"/>
          </a:p>
          <a:p>
            <a:pPr algn="just"/>
            <a:r>
              <a:rPr lang="en-GB" dirty="0" smtClean="0"/>
              <a:t>Establish </a:t>
            </a:r>
            <a:r>
              <a:rPr lang="en-GB" dirty="0"/>
              <a:t>principles for responsible fishing and fisheries </a:t>
            </a:r>
            <a:r>
              <a:rPr lang="en-GB" dirty="0" smtClean="0"/>
              <a:t>activities </a:t>
            </a:r>
            <a:r>
              <a:rPr lang="en-GB" dirty="0"/>
              <a:t>taking, inter alia, into account </a:t>
            </a:r>
            <a:r>
              <a:rPr lang="en-GB" b="1" dirty="0"/>
              <a:t>all their social </a:t>
            </a:r>
            <a:r>
              <a:rPr lang="en-GB" b="1" dirty="0" smtClean="0"/>
              <a:t>aspects </a:t>
            </a:r>
            <a:r>
              <a:rPr lang="en-GB" dirty="0" smtClean="0"/>
              <a:t>(Objectives)</a:t>
            </a:r>
          </a:p>
          <a:p>
            <a:pPr algn="just"/>
            <a:r>
              <a:rPr lang="en-GB" dirty="0"/>
              <a:t>Promote the contribution of fisheries to food security, giving priority to the </a:t>
            </a:r>
            <a:r>
              <a:rPr lang="en-GB" b="1" dirty="0"/>
              <a:t>nutritional needs</a:t>
            </a:r>
            <a:r>
              <a:rPr lang="en-GB" dirty="0"/>
              <a:t> of local </a:t>
            </a:r>
            <a:r>
              <a:rPr lang="en-GB" dirty="0" smtClean="0"/>
              <a:t>communities (Objectives)</a:t>
            </a:r>
            <a:endParaRPr lang="en-US" dirty="0"/>
          </a:p>
        </p:txBody>
      </p:sp>
      <p:sp>
        <p:nvSpPr>
          <p:cNvPr id="2" name="Title 1"/>
          <p:cNvSpPr>
            <a:spLocks noGrp="1"/>
          </p:cNvSpPr>
          <p:nvPr>
            <p:ph type="title"/>
          </p:nvPr>
        </p:nvSpPr>
        <p:spPr/>
        <p:txBody>
          <a:bodyPr/>
          <a:lstStyle/>
          <a:p>
            <a:pPr algn="ctr"/>
            <a:r>
              <a:rPr lang="en-US" dirty="0" smtClean="0"/>
              <a:t>Social Dimension: 1995 CCRF</a:t>
            </a:r>
            <a:endParaRPr lang="en-US" dirty="0"/>
          </a:p>
        </p:txBody>
      </p:sp>
    </p:spTree>
    <p:extLst>
      <p:ext uri="{BB962C8B-B14F-4D97-AF65-F5344CB8AC3E}">
        <p14:creationId xmlns="" xmlns:p14="http://schemas.microsoft.com/office/powerpoint/2010/main" val="851460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686800" cy="4525963"/>
          </a:xfrm>
        </p:spPr>
        <p:txBody>
          <a:bodyPr>
            <a:noAutofit/>
          </a:bodyPr>
          <a:lstStyle/>
          <a:p>
            <a:pPr algn="just"/>
            <a:r>
              <a:rPr lang="en-US" sz="2000" dirty="0" smtClean="0"/>
              <a:t>Bring social benefits (promote availability of fishery resources for present and future generations; sustainable utilization of fisheries resources; maintain nutritional value of fish; promote diversification of income and diet; rural communities to be supported by responsible aquaculture)</a:t>
            </a:r>
          </a:p>
          <a:p>
            <a:pPr algn="just"/>
            <a:r>
              <a:rPr lang="en-US" sz="2000" dirty="0" smtClean="0"/>
              <a:t>Improve social conditions (consultation and effective participation in decision-making; recognition to the traditional practices, needs and interests of indigenous people and local fishing communities;  provide safe, healthy and fair working and living conditions; protect rights of fishers and </a:t>
            </a:r>
            <a:r>
              <a:rPr lang="en-US" sz="2000" dirty="0" err="1" smtClean="0"/>
              <a:t>fishworkers</a:t>
            </a:r>
            <a:r>
              <a:rPr lang="en-US" sz="2000" dirty="0" smtClean="0"/>
              <a:t> to a secure and just livelihood; enhance education and skills of fishers; ensure safety of all fishing vessels; respect crew entitlement to repatriation; respect rights of coastal communities and their customary practices in relation to coastal resources)</a:t>
            </a:r>
            <a:endParaRPr lang="en-US" sz="2000" dirty="0"/>
          </a:p>
        </p:txBody>
      </p:sp>
      <p:sp>
        <p:nvSpPr>
          <p:cNvPr id="2" name="Title 1"/>
          <p:cNvSpPr>
            <a:spLocks noGrp="1"/>
          </p:cNvSpPr>
          <p:nvPr>
            <p:ph type="title"/>
          </p:nvPr>
        </p:nvSpPr>
        <p:spPr/>
        <p:txBody>
          <a:bodyPr/>
          <a:lstStyle/>
          <a:p>
            <a:r>
              <a:rPr lang="en-US" dirty="0" smtClean="0"/>
              <a:t>Social Dimension 2: 1995 CCRF</a:t>
            </a:r>
            <a:endParaRPr lang="en-US" dirty="0"/>
          </a:p>
        </p:txBody>
      </p:sp>
    </p:spTree>
    <p:extLst>
      <p:ext uri="{BB962C8B-B14F-4D97-AF65-F5344CB8AC3E}">
        <p14:creationId xmlns="" xmlns:p14="http://schemas.microsoft.com/office/powerpoint/2010/main" val="4063645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5181600"/>
          </a:xfrm>
        </p:spPr>
        <p:txBody>
          <a:bodyPr>
            <a:noAutofit/>
          </a:bodyPr>
          <a:lstStyle/>
          <a:p>
            <a:r>
              <a:rPr lang="en-US" sz="2800" dirty="0" smtClean="0"/>
              <a:t>Prevent adverse social impacts and address social concerns</a:t>
            </a:r>
          </a:p>
          <a:p>
            <a:pPr lvl="1"/>
            <a:r>
              <a:rPr lang="en-US" sz="2400" dirty="0" smtClean="0"/>
              <a:t>Trade policies, </a:t>
            </a:r>
            <a:r>
              <a:rPr lang="en-US" sz="2400" dirty="0" err="1" smtClean="0"/>
              <a:t>programmes</a:t>
            </a:r>
            <a:r>
              <a:rPr lang="en-US" sz="2400" dirty="0" smtClean="0"/>
              <a:t> and practices should not result in negative social impacts</a:t>
            </a:r>
          </a:p>
          <a:p>
            <a:pPr lvl="1"/>
            <a:r>
              <a:rPr lang="en-US" sz="2400" dirty="0" smtClean="0"/>
              <a:t>Livelihoods of local communities and their access to fishing grounds are not negatively affected by aquaculture</a:t>
            </a:r>
          </a:p>
          <a:p>
            <a:pPr lvl="1"/>
            <a:r>
              <a:rPr lang="en-US" sz="2400" dirty="0" smtClean="0"/>
              <a:t>Minimize social consequences of water extraction, land use, discharge of effluents, use of drugs and chemicals, and other aquaculture principles</a:t>
            </a:r>
          </a:p>
          <a:p>
            <a:pPr lvl="1"/>
            <a:r>
              <a:rPr lang="en-US" sz="2400" dirty="0" smtClean="0"/>
              <a:t>Promotion of international fish trade should not adversely impact the nutritional rights and needs of people</a:t>
            </a:r>
            <a:endParaRPr lang="en-US" sz="2400" dirty="0"/>
          </a:p>
        </p:txBody>
      </p:sp>
      <p:sp>
        <p:nvSpPr>
          <p:cNvPr id="2" name="Title 1"/>
          <p:cNvSpPr>
            <a:spLocks noGrp="1"/>
          </p:cNvSpPr>
          <p:nvPr>
            <p:ph type="title"/>
          </p:nvPr>
        </p:nvSpPr>
        <p:spPr>
          <a:xfrm>
            <a:off x="457200" y="152400"/>
            <a:ext cx="8229600" cy="1143000"/>
          </a:xfrm>
        </p:spPr>
        <p:txBody>
          <a:bodyPr/>
          <a:lstStyle/>
          <a:p>
            <a:r>
              <a:rPr lang="en-US" dirty="0" smtClean="0"/>
              <a:t>Social Dimension 3: 1995 CCRF</a:t>
            </a:r>
            <a:endParaRPr lang="en-US" dirty="0"/>
          </a:p>
        </p:txBody>
      </p:sp>
    </p:spTree>
    <p:extLst>
      <p:ext uri="{BB962C8B-B14F-4D97-AF65-F5344CB8AC3E}">
        <p14:creationId xmlns="" xmlns:p14="http://schemas.microsoft.com/office/powerpoint/2010/main" val="3312730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58200" cy="4690872"/>
          </a:xfrm>
        </p:spPr>
        <p:txBody>
          <a:bodyPr>
            <a:noAutofit/>
          </a:bodyPr>
          <a:lstStyle/>
          <a:p>
            <a:r>
              <a:rPr lang="en-US" sz="2000" dirty="0" smtClean="0"/>
              <a:t>Poor visibility and recognition of the already important role of small-scale fisheries (half of global fish catches; two-thirds of catches destined for direct human consumption; employ 90% of the world’s capture fishers and </a:t>
            </a:r>
            <a:r>
              <a:rPr lang="en-US" sz="2000" dirty="0" err="1" smtClean="0"/>
              <a:t>fishworkers</a:t>
            </a:r>
            <a:r>
              <a:rPr lang="en-US" sz="2000" dirty="0" smtClean="0"/>
              <a:t>)</a:t>
            </a:r>
          </a:p>
          <a:p>
            <a:r>
              <a:rPr lang="en-US" sz="2000" dirty="0" smtClean="0"/>
              <a:t>Conflicts with large-scale fishing operations</a:t>
            </a:r>
          </a:p>
          <a:p>
            <a:r>
              <a:rPr lang="en-US" sz="2000" dirty="0" smtClean="0"/>
              <a:t>Competition with sectors such as tourism, agriculture, energy, mining, industry and infrastructure development that are economically and politically more powerful</a:t>
            </a:r>
          </a:p>
          <a:p>
            <a:r>
              <a:rPr lang="en-US" sz="2000" dirty="0" smtClean="0"/>
              <a:t>Overexploitation of resources and threats to habitats and ecosystems</a:t>
            </a:r>
          </a:p>
          <a:p>
            <a:r>
              <a:rPr lang="en-US" sz="2000" dirty="0" smtClean="0"/>
              <a:t>Pollution, environmental degradation, climate change impacts and natural and man-made disasters</a:t>
            </a:r>
          </a:p>
          <a:p>
            <a:r>
              <a:rPr lang="en-US" sz="2000" dirty="0" smtClean="0"/>
              <a:t>Poor enjoyment of human rights and secure tenure rights due to various impeding factors</a:t>
            </a:r>
            <a:endParaRPr lang="en-US" sz="2000" dirty="0"/>
          </a:p>
        </p:txBody>
      </p:sp>
      <p:sp>
        <p:nvSpPr>
          <p:cNvPr id="2" name="Title 1"/>
          <p:cNvSpPr>
            <a:spLocks noGrp="1"/>
          </p:cNvSpPr>
          <p:nvPr>
            <p:ph type="title"/>
          </p:nvPr>
        </p:nvSpPr>
        <p:spPr/>
        <p:txBody>
          <a:bodyPr>
            <a:noAutofit/>
          </a:bodyPr>
          <a:lstStyle/>
          <a:p>
            <a:pPr algn="ctr"/>
            <a:r>
              <a:rPr lang="en-US" sz="3200" dirty="0" smtClean="0"/>
              <a:t>What are the Social </a:t>
            </a:r>
            <a:r>
              <a:rPr lang="en-US" sz="3200" i="1" dirty="0"/>
              <a:t>I</a:t>
            </a:r>
            <a:r>
              <a:rPr lang="en-US" sz="3200" i="1" dirty="0" smtClean="0"/>
              <a:t>ssues</a:t>
            </a:r>
            <a:r>
              <a:rPr lang="en-US" sz="3200" dirty="0" smtClean="0"/>
              <a:t> in Fisheries?</a:t>
            </a:r>
            <a:br>
              <a:rPr lang="en-US" sz="3200" dirty="0" smtClean="0"/>
            </a:br>
            <a:r>
              <a:rPr lang="en-US" sz="3200" dirty="0" smtClean="0"/>
              <a:t>2014 SSF Guidelines </a:t>
            </a:r>
            <a:endParaRPr lang="en-US" sz="3200" dirty="0"/>
          </a:p>
        </p:txBody>
      </p:sp>
    </p:spTree>
    <p:extLst>
      <p:ext uri="{BB962C8B-B14F-4D97-AF65-F5344CB8AC3E}">
        <p14:creationId xmlns="" xmlns:p14="http://schemas.microsoft.com/office/powerpoint/2010/main" val="996591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82000" cy="4525963"/>
          </a:xfrm>
        </p:spPr>
        <p:txBody>
          <a:bodyPr>
            <a:normAutofit/>
          </a:bodyPr>
          <a:lstStyle/>
          <a:p>
            <a:r>
              <a:rPr lang="en-US" dirty="0" smtClean="0"/>
              <a:t>Enhance the contribution of small-scale fisheries to global food security</a:t>
            </a:r>
          </a:p>
          <a:p>
            <a:r>
              <a:rPr lang="en-US" dirty="0" smtClean="0"/>
              <a:t>Contribute to the equitable development of small-scale fishing communities and poverty eradication</a:t>
            </a:r>
          </a:p>
          <a:p>
            <a:r>
              <a:rPr lang="en-US" dirty="0" smtClean="0"/>
              <a:t>Enhance awareness about small-scale fisheries</a:t>
            </a:r>
          </a:p>
          <a:p>
            <a:r>
              <a:rPr lang="en-US" dirty="0" smtClean="0"/>
              <a:t>Provide guidance for                                   responsible and                                       sustainable SSF</a:t>
            </a:r>
            <a:endParaRPr lang="en-US" dirty="0"/>
          </a:p>
        </p:txBody>
      </p:sp>
      <p:sp>
        <p:nvSpPr>
          <p:cNvPr id="2" name="Title 1"/>
          <p:cNvSpPr>
            <a:spLocks noGrp="1"/>
          </p:cNvSpPr>
          <p:nvPr>
            <p:ph type="title"/>
          </p:nvPr>
        </p:nvSpPr>
        <p:spPr>
          <a:xfrm>
            <a:off x="457200" y="274638"/>
            <a:ext cx="8229600" cy="792162"/>
          </a:xfrm>
        </p:spPr>
        <p:txBody>
          <a:bodyPr>
            <a:normAutofit fontScale="90000"/>
          </a:bodyPr>
          <a:lstStyle/>
          <a:p>
            <a:r>
              <a:rPr lang="en-US" dirty="0" smtClean="0"/>
              <a:t>Objectives of 2014 SSF Guidelines</a:t>
            </a:r>
            <a:endParaRPr lang="en-US" dirty="0"/>
          </a:p>
        </p:txBody>
      </p:sp>
      <p:pic>
        <p:nvPicPr>
          <p:cNvPr id="4098" name="Picture 2" descr="H:\d\SANGEETHA  ALL FILES COPIES 12_08_2011\DC User 2015-2016\05_October 2015 SSF Photos for Sebastian\SSF for Sebastian Selected\012_a7b2159_J F Hellio  and N Van Ingen Senegal.jpg"/>
          <p:cNvPicPr>
            <a:picLocks noChangeAspect="1" noChangeArrowheads="1"/>
          </p:cNvPicPr>
          <p:nvPr/>
        </p:nvPicPr>
        <p:blipFill>
          <a:blip r:embed="rId2" cstate="print"/>
          <a:srcRect/>
          <a:stretch>
            <a:fillRect/>
          </a:stretch>
        </p:blipFill>
        <p:spPr bwMode="auto">
          <a:xfrm>
            <a:off x="4429125" y="3581400"/>
            <a:ext cx="4333875" cy="3045778"/>
          </a:xfrm>
          <a:prstGeom prst="rect">
            <a:avLst/>
          </a:prstGeom>
          <a:noFill/>
        </p:spPr>
      </p:pic>
      <p:sp>
        <p:nvSpPr>
          <p:cNvPr id="5" name="TextBox 4"/>
          <p:cNvSpPr txBox="1"/>
          <p:nvPr/>
        </p:nvSpPr>
        <p:spPr>
          <a:xfrm>
            <a:off x="7391400" y="6306979"/>
            <a:ext cx="2057400" cy="246221"/>
          </a:xfrm>
          <a:prstGeom prst="rect">
            <a:avLst/>
          </a:prstGeom>
          <a:noFill/>
        </p:spPr>
        <p:txBody>
          <a:bodyPr wrap="square" rtlCol="0">
            <a:spAutoFit/>
          </a:bodyPr>
          <a:lstStyle/>
          <a:p>
            <a:r>
              <a:rPr lang="en-US" sz="1000" b="1" i="1" dirty="0" smtClean="0">
                <a:solidFill>
                  <a:schemeClr val="bg1"/>
                </a:solidFill>
              </a:rPr>
              <a:t>Senegal/ J F </a:t>
            </a:r>
            <a:r>
              <a:rPr lang="en-US" sz="1000" b="1" i="1" dirty="0" err="1" smtClean="0">
                <a:solidFill>
                  <a:schemeClr val="bg1"/>
                </a:solidFill>
              </a:rPr>
              <a:t>Hellio</a:t>
            </a:r>
            <a:endParaRPr lang="en-US" sz="1000" b="1" i="1" dirty="0">
              <a:solidFill>
                <a:schemeClr val="bg1"/>
              </a:solidFill>
            </a:endParaRPr>
          </a:p>
        </p:txBody>
      </p:sp>
    </p:spTree>
    <p:extLst>
      <p:ext uri="{BB962C8B-B14F-4D97-AF65-F5344CB8AC3E}">
        <p14:creationId xmlns="" xmlns:p14="http://schemas.microsoft.com/office/powerpoint/2010/main" val="3101823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TotalTime>
  <Words>902</Words>
  <Application>Microsoft Office PowerPoint</Application>
  <PresentationFormat>On-screen Show (4:3)</PresentationFormat>
  <Paragraphs>61</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Concourse</vt:lpstr>
      <vt:lpstr>Office Theme</vt:lpstr>
      <vt:lpstr>Slide 1</vt:lpstr>
      <vt:lpstr>What are social issues?</vt:lpstr>
      <vt:lpstr>Social Dimension: 1945 FAO Conference (First Session, Quebec)</vt:lpstr>
      <vt:lpstr>Social Dimension: 1982 UN Convention on the Law of the Sea</vt:lpstr>
      <vt:lpstr>Social Dimension: 1995 CCRF</vt:lpstr>
      <vt:lpstr>Social Dimension 2: 1995 CCRF</vt:lpstr>
      <vt:lpstr>Social Dimension 3: 1995 CCRF</vt:lpstr>
      <vt:lpstr>What are the Social Issues in Fisheries? 2014 SSF Guidelines </vt:lpstr>
      <vt:lpstr>Objectives of 2014 SSF Guidelines</vt:lpstr>
      <vt:lpstr>SSF Guidelines: Human Rights-based Approach</vt:lpstr>
      <vt:lpstr>How to Effectively Address Social Issues in Fisheries?</vt:lpstr>
      <vt:lpstr>Conclusion: Solution for a Sustainable Future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Issues: Just an afterthought or a crucial part of a solution for a sustainable future?</dc:title>
  <dc:creator>Sebastian Mathew</dc:creator>
  <cp:lastModifiedBy>Sangeetha</cp:lastModifiedBy>
  <cp:revision>70</cp:revision>
  <dcterms:created xsi:type="dcterms:W3CDTF">2015-10-05T03:07:07Z</dcterms:created>
  <dcterms:modified xsi:type="dcterms:W3CDTF">2015-10-14T06:52:42Z</dcterms:modified>
</cp:coreProperties>
</file>