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handoutMasterIdLst>
    <p:handoutMasterId r:id="rId35"/>
  </p:handoutMasterIdLst>
  <p:sldIdLst>
    <p:sldId id="256" r:id="rId3"/>
    <p:sldId id="257" r:id="rId4"/>
    <p:sldId id="258" r:id="rId5"/>
    <p:sldId id="260" r:id="rId6"/>
    <p:sldId id="259" r:id="rId7"/>
    <p:sldId id="262" r:id="rId8"/>
    <p:sldId id="266" r:id="rId9"/>
    <p:sldId id="263" r:id="rId10"/>
    <p:sldId id="264" r:id="rId11"/>
    <p:sldId id="265" r:id="rId12"/>
    <p:sldId id="267" r:id="rId13"/>
    <p:sldId id="268" r:id="rId14"/>
    <p:sldId id="269" r:id="rId15"/>
    <p:sldId id="261" r:id="rId16"/>
    <p:sldId id="270" r:id="rId17"/>
    <p:sldId id="271" r:id="rId18"/>
    <p:sldId id="273" r:id="rId19"/>
    <p:sldId id="272"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14" autoAdjust="0"/>
  </p:normalViewPr>
  <p:slideViewPr>
    <p:cSldViewPr>
      <p:cViewPr>
        <p:scale>
          <a:sx n="100" d="100"/>
          <a:sy n="100" d="100"/>
        </p:scale>
        <p:origin x="-504" y="49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01DD3B-65A2-4464-A7A3-A5ACA42CB1E9}" type="datetimeFigureOut">
              <a:rPr lang="en-US" smtClean="0"/>
              <a:pPr/>
              <a:t>11/17/2015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F1AFD3-254C-474E-BC50-957018B9A524}" type="slidenum">
              <a:rPr lang="en-US" smtClean="0"/>
              <a:pPr/>
              <a:t>‹#›</a:t>
            </a:fld>
            <a:endParaRPr lang="en-US"/>
          </a:p>
        </p:txBody>
      </p:sp>
    </p:spTree>
    <p:extLst>
      <p:ext uri="{BB962C8B-B14F-4D97-AF65-F5344CB8AC3E}">
        <p14:creationId xmlns:p14="http://schemas.microsoft.com/office/powerpoint/2010/main" val="3324131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DA7F7-20B4-4DF2-A709-2ECB30186D7A}" type="datetimeFigureOut">
              <a:rPr lang="en-US" smtClean="0"/>
              <a:pPr/>
              <a:t>11/17/2015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AB491-2F83-4B9A-9802-E383C6564FC3}" type="slidenum">
              <a:rPr lang="en-US" smtClean="0"/>
              <a:pPr/>
              <a:t>‹#›</a:t>
            </a:fld>
            <a:endParaRPr lang="en-US"/>
          </a:p>
        </p:txBody>
      </p:sp>
    </p:spTree>
    <p:extLst>
      <p:ext uri="{BB962C8B-B14F-4D97-AF65-F5344CB8AC3E}">
        <p14:creationId xmlns:p14="http://schemas.microsoft.com/office/powerpoint/2010/main" val="269599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AB491-2F83-4B9A-9802-E383C6564FC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AB491-2F83-4B9A-9802-E383C6564FC3}" type="slidenum">
              <a:rPr lang="en-US" smtClean="0"/>
              <a:pPr/>
              <a:t>17</a:t>
            </a:fld>
            <a:endParaRPr lang="en-US"/>
          </a:p>
        </p:txBody>
      </p:sp>
    </p:spTree>
    <p:extLst>
      <p:ext uri="{BB962C8B-B14F-4D97-AF65-F5344CB8AC3E}">
        <p14:creationId xmlns:p14="http://schemas.microsoft.com/office/powerpoint/2010/main" val="161463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Costa Rica and “</a:t>
            </a:r>
            <a:r>
              <a:rPr lang="en-US" dirty="0" err="1" smtClean="0"/>
              <a:t>veda</a:t>
            </a:r>
            <a:r>
              <a:rPr lang="en-US" dirty="0" smtClean="0"/>
              <a:t>” period (cannot take up other work while receiving fishing holiday allowance; in general</a:t>
            </a:r>
            <a:r>
              <a:rPr lang="en-US" baseline="0" dirty="0" smtClean="0"/>
              <a:t> multiple livelihood strategies to supplement fisheries income; strategies differ across rural and urban divides; livelihood activities differ for men and women; gender, race and language will impact access to employment and income generating opportunities; livelihood strategy also depends on the kind of fisheries management policy (South Africa, for example, has a single species rights allocation approach). Those with high value </a:t>
            </a:r>
            <a:r>
              <a:rPr lang="en-US" baseline="0" dirty="0" err="1" smtClean="0"/>
              <a:t>spp</a:t>
            </a:r>
            <a:r>
              <a:rPr lang="en-US" baseline="0" dirty="0" smtClean="0"/>
              <a:t> might be less likely to need to supplement their incomes. In Thailand, many SS fishers would much rather remain engaged in fisheries and improve their livelihood and income from fishery. Therefore, sustainable practices and improved fisheries management are the best livelihood development options</a:t>
            </a:r>
            <a:endParaRPr lang="en-US" dirty="0"/>
          </a:p>
        </p:txBody>
      </p:sp>
      <p:sp>
        <p:nvSpPr>
          <p:cNvPr id="4" name="Slide Number Placeholder 3"/>
          <p:cNvSpPr>
            <a:spLocks noGrp="1"/>
          </p:cNvSpPr>
          <p:nvPr>
            <p:ph type="sldNum" sz="quarter" idx="10"/>
          </p:nvPr>
        </p:nvSpPr>
        <p:spPr/>
        <p:txBody>
          <a:bodyPr/>
          <a:lstStyle/>
          <a:p>
            <a:fld id="{651AB491-2F83-4B9A-9802-E383C6564FC3}" type="slidenum">
              <a:rPr lang="en-US" smtClean="0"/>
              <a:pPr/>
              <a:t>18</a:t>
            </a:fld>
            <a:endParaRPr lang="en-US"/>
          </a:p>
        </p:txBody>
      </p:sp>
    </p:spTree>
    <p:extLst>
      <p:ext uri="{BB962C8B-B14F-4D97-AF65-F5344CB8AC3E}">
        <p14:creationId xmlns:p14="http://schemas.microsoft.com/office/powerpoint/2010/main" val="342589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AB491-2F83-4B9A-9802-E383C6564FC3}"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AB491-2F83-4B9A-9802-E383C6564FC3}"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AB491-2F83-4B9A-9802-E383C6564FC3}"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AB491-2F83-4B9A-9802-E383C6564FC3}"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D915E3E-042D-45C8-A091-E4ECF3621A90}" type="datetimeFigureOut">
              <a:rPr lang="en-US" smtClean="0"/>
              <a:pPr/>
              <a:t>11/17/2015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3E81B3F-D06C-43E2-9167-DC63850D1D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D915E3E-042D-45C8-A091-E4ECF3621A90}" type="datetimeFigureOut">
              <a:rPr lang="en-US" smtClean="0"/>
              <a:pPr/>
              <a:t>11/17/2015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E81B3F-D06C-43E2-9167-DC63850D1D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D915E3E-042D-45C8-A091-E4ECF3621A90}" type="datetimeFigureOut">
              <a:rPr lang="en-US" smtClean="0"/>
              <a:pPr/>
              <a:t>11/17/2015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E81B3F-D06C-43E2-9167-DC63850D1D5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915E3E-042D-45C8-A091-E4ECF3621A90}"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81B3F-D06C-43E2-9167-DC63850D1D5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15E3E-042D-45C8-A091-E4ECF3621A90}"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81B3F-D06C-43E2-9167-DC63850D1D5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15E3E-042D-45C8-A091-E4ECF3621A90}"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81B3F-D06C-43E2-9167-DC63850D1D5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915E3E-042D-45C8-A091-E4ECF3621A90}"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81B3F-D06C-43E2-9167-DC63850D1D5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915E3E-042D-45C8-A091-E4ECF3621A90}" type="datetimeFigureOut">
              <a:rPr lang="en-US" smtClean="0"/>
              <a:pPr/>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81B3F-D06C-43E2-9167-DC63850D1D5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915E3E-042D-45C8-A091-E4ECF3621A90}" type="datetimeFigureOut">
              <a:rPr lang="en-US" smtClean="0"/>
              <a:pPr/>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81B3F-D06C-43E2-9167-DC63850D1D5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15E3E-042D-45C8-A091-E4ECF3621A90}" type="datetimeFigureOut">
              <a:rPr lang="en-US" smtClean="0"/>
              <a:pPr/>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81B3F-D06C-43E2-9167-DC63850D1D5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15E3E-042D-45C8-A091-E4ECF3621A90}"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81B3F-D06C-43E2-9167-DC63850D1D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D915E3E-042D-45C8-A091-E4ECF3621A90}" type="datetimeFigureOut">
              <a:rPr lang="en-US" smtClean="0"/>
              <a:pPr/>
              <a:t>11/17/2015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E81B3F-D06C-43E2-9167-DC63850D1D5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15E3E-042D-45C8-A091-E4ECF3621A90}"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81B3F-D06C-43E2-9167-DC63850D1D5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15E3E-042D-45C8-A091-E4ECF3621A90}"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81B3F-D06C-43E2-9167-DC63850D1D5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15E3E-042D-45C8-A091-E4ECF3621A90}"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81B3F-D06C-43E2-9167-DC63850D1D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D915E3E-042D-45C8-A091-E4ECF3621A90}" type="datetimeFigureOut">
              <a:rPr lang="en-US" smtClean="0"/>
              <a:pPr/>
              <a:t>11/17/2015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E81B3F-D06C-43E2-9167-DC63850D1D5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D915E3E-042D-45C8-A091-E4ECF3621A90}" type="datetimeFigureOut">
              <a:rPr lang="en-US" smtClean="0"/>
              <a:pPr/>
              <a:t>11/17/2015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E81B3F-D06C-43E2-9167-DC63850D1D5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D915E3E-042D-45C8-A091-E4ECF3621A90}" type="datetimeFigureOut">
              <a:rPr lang="en-US" smtClean="0"/>
              <a:pPr/>
              <a:t>11/17/2015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3E81B3F-D06C-43E2-9167-DC63850D1D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D915E3E-042D-45C8-A091-E4ECF3621A90}" type="datetimeFigureOut">
              <a:rPr lang="en-US" smtClean="0"/>
              <a:pPr/>
              <a:t>11/17/2015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3E81B3F-D06C-43E2-9167-DC63850D1D5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D915E3E-042D-45C8-A091-E4ECF3621A90}" type="datetimeFigureOut">
              <a:rPr lang="en-US" smtClean="0"/>
              <a:pPr/>
              <a:t>11/17/2015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3E81B3F-D06C-43E2-9167-DC63850D1D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D915E3E-042D-45C8-A091-E4ECF3621A90}" type="datetimeFigureOut">
              <a:rPr lang="en-US" smtClean="0"/>
              <a:pPr/>
              <a:t>11/17/2015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E81B3F-D06C-43E2-9167-DC63850D1D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D915E3E-042D-45C8-A091-E4ECF3621A90}" type="datetimeFigureOut">
              <a:rPr lang="en-US" smtClean="0"/>
              <a:pPr/>
              <a:t>11/17/2015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3E81B3F-D06C-43E2-9167-DC63850D1D5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D915E3E-042D-45C8-A091-E4ECF3621A90}" type="datetimeFigureOut">
              <a:rPr lang="en-US" smtClean="0"/>
              <a:pPr/>
              <a:t>11/17/2015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E81B3F-D06C-43E2-9167-DC63850D1D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15E3E-042D-45C8-A091-E4ECF3621A90}" type="datetimeFigureOut">
              <a:rPr lang="en-US" smtClean="0"/>
              <a:pPr/>
              <a:t>11/17/2015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81B3F-D06C-43E2-9167-DC63850D1D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power\fishers hunting octopus after opening of NTZ Ngazi.jpg"/>
          <p:cNvPicPr>
            <a:picLocks noChangeAspect="1" noChangeArrowheads="1"/>
          </p:cNvPicPr>
          <p:nvPr/>
        </p:nvPicPr>
        <p:blipFill>
          <a:blip r:embed="rId2">
            <a:lum contrast="10000"/>
          </a:blip>
          <a:srcRect/>
          <a:stretch>
            <a:fillRect/>
          </a:stretch>
        </p:blipFill>
        <p:spPr bwMode="auto">
          <a:xfrm>
            <a:off x="0" y="3048001"/>
            <a:ext cx="9144000" cy="3810000"/>
          </a:xfrm>
          <a:prstGeom prst="rect">
            <a:avLst/>
          </a:prstGeom>
          <a:noFill/>
        </p:spPr>
      </p:pic>
      <p:sp>
        <p:nvSpPr>
          <p:cNvPr id="2" name="Title 1"/>
          <p:cNvSpPr>
            <a:spLocks noGrp="1"/>
          </p:cNvSpPr>
          <p:nvPr>
            <p:ph type="ctrTitle"/>
          </p:nvPr>
        </p:nvSpPr>
        <p:spPr>
          <a:xfrm>
            <a:off x="685800" y="76200"/>
            <a:ext cx="7772400" cy="1905000"/>
          </a:xfrm>
        </p:spPr>
        <p:txBody>
          <a:bodyPr>
            <a:noAutofit/>
          </a:bodyPr>
          <a:lstStyle/>
          <a:p>
            <a:pPr algn="ctr"/>
            <a:r>
              <a:rPr lang="en-US" sz="2800" dirty="0" smtClean="0"/>
              <a:t>Fostering Sustainable Fisheries Management and Reducing Poverty: The Role of Social Protection of Fishers and Fishing Communities</a:t>
            </a:r>
            <a:endParaRPr lang="en-US" sz="2800" dirty="0"/>
          </a:p>
        </p:txBody>
      </p:sp>
      <p:sp>
        <p:nvSpPr>
          <p:cNvPr id="3" name="Subtitle 2"/>
          <p:cNvSpPr>
            <a:spLocks noGrp="1"/>
          </p:cNvSpPr>
          <p:nvPr>
            <p:ph type="subTitle" idx="1"/>
          </p:nvPr>
        </p:nvSpPr>
        <p:spPr>
          <a:xfrm>
            <a:off x="0" y="1905000"/>
            <a:ext cx="9144000" cy="1828800"/>
          </a:xfrm>
        </p:spPr>
        <p:txBody>
          <a:bodyPr>
            <a:normAutofit fontScale="92500" lnSpcReduction="20000"/>
          </a:bodyPr>
          <a:lstStyle/>
          <a:p>
            <a:endParaRPr lang="en-US" sz="2400" b="1" dirty="0" smtClean="0"/>
          </a:p>
          <a:p>
            <a:pPr algn="ctr"/>
            <a:r>
              <a:rPr lang="en-US" sz="2000" b="1" dirty="0" smtClean="0"/>
              <a:t>Sebastian Mathew</a:t>
            </a:r>
          </a:p>
          <a:p>
            <a:pPr algn="ctr"/>
            <a:r>
              <a:rPr lang="en-US" sz="2000" dirty="0" smtClean="0"/>
              <a:t>International Collective in Support of </a:t>
            </a:r>
            <a:r>
              <a:rPr lang="en-US" sz="2000" dirty="0" err="1" smtClean="0"/>
              <a:t>Fishworkers</a:t>
            </a:r>
            <a:r>
              <a:rPr lang="en-US" sz="2000" dirty="0" smtClean="0"/>
              <a:t> (ICSF)</a:t>
            </a:r>
          </a:p>
          <a:p>
            <a:pPr algn="ctr"/>
            <a:endParaRPr lang="en-US" sz="1800" b="1" dirty="0" smtClean="0"/>
          </a:p>
          <a:p>
            <a:pPr algn="ctr"/>
            <a:r>
              <a:rPr lang="en-US" sz="2200" b="1" dirty="0" smtClean="0"/>
              <a:t>FAO Technical Workshop: </a:t>
            </a:r>
          </a:p>
          <a:p>
            <a:pPr algn="ctr"/>
            <a:r>
              <a:rPr lang="en-US" sz="2200" b="1" dirty="0" smtClean="0"/>
              <a:t>Rome, 17-18 November 2015</a:t>
            </a:r>
            <a:endParaRPr lang="en-US" sz="2200" b="1" dirty="0"/>
          </a:p>
        </p:txBody>
      </p:sp>
      <p:sp>
        <p:nvSpPr>
          <p:cNvPr id="5" name="TextBox 4"/>
          <p:cNvSpPr txBox="1"/>
          <p:nvPr/>
        </p:nvSpPr>
        <p:spPr>
          <a:xfrm>
            <a:off x="5410200" y="6553200"/>
            <a:ext cx="3733800" cy="215444"/>
          </a:xfrm>
          <a:prstGeom prst="rect">
            <a:avLst/>
          </a:prstGeom>
          <a:noFill/>
        </p:spPr>
        <p:txBody>
          <a:bodyPr wrap="square" rtlCol="0">
            <a:spAutoFit/>
          </a:bodyPr>
          <a:lstStyle/>
          <a:p>
            <a:r>
              <a:rPr lang="en-US" sz="800" b="1" dirty="0" smtClean="0">
                <a:solidFill>
                  <a:schemeClr val="bg1"/>
                </a:solidFill>
              </a:rPr>
              <a:t>TANZANIA/Octopus Hunting/MWAMBAO</a:t>
            </a:r>
            <a:r>
              <a:rPr lang="en-US" sz="800" dirty="0" smtClean="0">
                <a:solidFill>
                  <a:schemeClr val="bg1"/>
                </a:solidFill>
              </a:rPr>
              <a:t> </a:t>
            </a:r>
            <a:r>
              <a:rPr lang="en-US" sz="800" b="1" dirty="0" smtClean="0">
                <a:solidFill>
                  <a:schemeClr val="bg1"/>
                </a:solidFill>
              </a:rPr>
              <a:t>Coastal Community Network</a:t>
            </a:r>
            <a:endParaRPr lang="en-US" sz="800" b="1" dirty="0">
              <a:solidFill>
                <a:schemeClr val="bg1"/>
              </a:solidFill>
            </a:endParaRPr>
          </a:p>
        </p:txBody>
      </p:sp>
    </p:spTree>
    <p:extLst>
      <p:ext uri="{BB962C8B-B14F-4D97-AF65-F5344CB8AC3E}">
        <p14:creationId xmlns:p14="http://schemas.microsoft.com/office/powerpoint/2010/main" val="3843549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angeetha\Desktop\Photos for Sebastian\Indonesia by Noor Aida.JPG"/>
          <p:cNvPicPr>
            <a:picLocks noChangeAspect="1" noChangeArrowheads="1"/>
          </p:cNvPicPr>
          <p:nvPr/>
        </p:nvPicPr>
        <p:blipFill>
          <a:blip r:embed="rId2" cstate="email"/>
          <a:srcRect/>
          <a:stretch>
            <a:fillRect/>
          </a:stretch>
        </p:blipFill>
        <p:spPr bwMode="auto">
          <a:xfrm>
            <a:off x="4343400" y="3769995"/>
            <a:ext cx="4343400" cy="2859405"/>
          </a:xfrm>
          <a:prstGeom prst="rect">
            <a:avLst/>
          </a:prstGeom>
          <a:noFill/>
        </p:spPr>
      </p:pic>
      <p:sp>
        <p:nvSpPr>
          <p:cNvPr id="3" name="Content Placeholder 2"/>
          <p:cNvSpPr>
            <a:spLocks noGrp="1"/>
          </p:cNvSpPr>
          <p:nvPr>
            <p:ph idx="1"/>
          </p:nvPr>
        </p:nvSpPr>
        <p:spPr>
          <a:xfrm>
            <a:off x="457200" y="1481328"/>
            <a:ext cx="8305800" cy="4525963"/>
          </a:xfrm>
        </p:spPr>
        <p:txBody>
          <a:bodyPr>
            <a:normAutofit fontScale="92500"/>
          </a:bodyPr>
          <a:lstStyle/>
          <a:p>
            <a:r>
              <a:rPr lang="en-US" dirty="0"/>
              <a:t>Preventive Measures</a:t>
            </a:r>
          </a:p>
          <a:p>
            <a:pPr lvl="1"/>
            <a:r>
              <a:rPr lang="en-US" dirty="0" smtClean="0"/>
              <a:t>Health insurance (17 countries)</a:t>
            </a:r>
          </a:p>
          <a:p>
            <a:pPr lvl="1"/>
            <a:r>
              <a:rPr lang="en-US" dirty="0" smtClean="0"/>
              <a:t>Accident insurance (17 countries)</a:t>
            </a:r>
          </a:p>
          <a:p>
            <a:pPr lvl="1"/>
            <a:r>
              <a:rPr lang="en-US" dirty="0" smtClean="0"/>
              <a:t>Accidental death insurance (16 countries)</a:t>
            </a:r>
          </a:p>
          <a:p>
            <a:pPr lvl="1"/>
            <a:r>
              <a:rPr lang="en-US" dirty="0" smtClean="0"/>
              <a:t>Unemployment insurance (4 universal—Brazil, France, the Netherlands, South Africa; and 3 targeted at fisheries                                                                 —Canada, Indonesia,                                                    Spain)</a:t>
            </a:r>
          </a:p>
          <a:p>
            <a:r>
              <a:rPr lang="en-US" dirty="0" err="1" smtClean="0">
                <a:solidFill>
                  <a:srgbClr val="FF0000"/>
                </a:solidFill>
              </a:rPr>
              <a:t>Seguro</a:t>
            </a:r>
            <a:r>
              <a:rPr lang="en-US" dirty="0" smtClean="0">
                <a:solidFill>
                  <a:srgbClr val="FF0000"/>
                </a:solidFill>
              </a:rPr>
              <a:t> </a:t>
            </a:r>
            <a:r>
              <a:rPr lang="en-US" dirty="0" err="1" smtClean="0">
                <a:solidFill>
                  <a:srgbClr val="FF0000"/>
                </a:solidFill>
              </a:rPr>
              <a:t>Defeso</a:t>
            </a:r>
            <a:r>
              <a:rPr lang="en-US" dirty="0" smtClean="0">
                <a:solidFill>
                  <a:srgbClr val="FF0000"/>
                </a:solidFill>
              </a:rPr>
              <a:t> </a:t>
            </a:r>
            <a:r>
              <a:rPr lang="en-US" dirty="0" err="1" smtClean="0">
                <a:solidFill>
                  <a:srgbClr val="FF0000"/>
                </a:solidFill>
              </a:rPr>
              <a:t>pesca</a:t>
            </a:r>
            <a:r>
              <a:rPr lang="en-US" dirty="0" smtClean="0">
                <a:solidFill>
                  <a:srgbClr val="FF0000"/>
                </a:solidFill>
              </a:rPr>
              <a:t>,                                   Brazil, comes under                                                      the unemployment                                                         insurance scheme</a:t>
            </a:r>
            <a:endParaRPr lang="en-US" dirty="0">
              <a:solidFill>
                <a:srgbClr val="FF0000"/>
              </a:solidFill>
            </a:endParaRPr>
          </a:p>
        </p:txBody>
      </p:sp>
      <p:sp>
        <p:nvSpPr>
          <p:cNvPr id="2" name="Title 1"/>
          <p:cNvSpPr>
            <a:spLocks noGrp="1"/>
          </p:cNvSpPr>
          <p:nvPr>
            <p:ph type="title"/>
          </p:nvPr>
        </p:nvSpPr>
        <p:spPr/>
        <p:txBody>
          <a:bodyPr>
            <a:normAutofit fontScale="90000"/>
          </a:bodyPr>
          <a:lstStyle/>
          <a:p>
            <a:r>
              <a:rPr lang="en-US" dirty="0" smtClean="0"/>
              <a:t>Poverty reduction/empowerment 4</a:t>
            </a:r>
            <a:endParaRPr lang="en-US" dirty="0"/>
          </a:p>
        </p:txBody>
      </p:sp>
      <p:sp>
        <p:nvSpPr>
          <p:cNvPr id="5" name="TextBox 4"/>
          <p:cNvSpPr txBox="1"/>
          <p:nvPr/>
        </p:nvSpPr>
        <p:spPr>
          <a:xfrm>
            <a:off x="4343400" y="6383179"/>
            <a:ext cx="1600200" cy="246221"/>
          </a:xfrm>
          <a:prstGeom prst="rect">
            <a:avLst/>
          </a:prstGeom>
          <a:noFill/>
        </p:spPr>
        <p:txBody>
          <a:bodyPr wrap="square" rtlCol="0">
            <a:spAutoFit/>
          </a:bodyPr>
          <a:lstStyle/>
          <a:p>
            <a:r>
              <a:rPr lang="en-US" sz="1000" b="1" dirty="0" smtClean="0">
                <a:solidFill>
                  <a:schemeClr val="bg1"/>
                </a:solidFill>
              </a:rPr>
              <a:t>INDONESIA/</a:t>
            </a:r>
            <a:r>
              <a:rPr lang="en-US" sz="1000" b="1" dirty="0" err="1" smtClean="0">
                <a:solidFill>
                  <a:schemeClr val="bg1"/>
                </a:solidFill>
              </a:rPr>
              <a:t>Noor</a:t>
            </a:r>
            <a:r>
              <a:rPr lang="en-US" sz="1000" b="1" dirty="0" smtClean="0">
                <a:solidFill>
                  <a:schemeClr val="bg1"/>
                </a:solidFill>
              </a:rPr>
              <a:t> Aida</a:t>
            </a:r>
            <a:endParaRPr lang="en-US" sz="1000" b="1" dirty="0">
              <a:solidFill>
                <a:schemeClr val="bg1"/>
              </a:solidFill>
            </a:endParaRPr>
          </a:p>
        </p:txBody>
      </p:sp>
    </p:spTree>
    <p:extLst>
      <p:ext uri="{BB962C8B-B14F-4D97-AF65-F5344CB8AC3E}">
        <p14:creationId xmlns:p14="http://schemas.microsoft.com/office/powerpoint/2010/main" val="2067979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angeetha\Desktop\Photos for Sebastian\fishing of  small  indigenous  frshwater fish species  orissa by neena koshy.JPG"/>
          <p:cNvPicPr>
            <a:picLocks noChangeAspect="1" noChangeArrowheads="1"/>
          </p:cNvPicPr>
          <p:nvPr/>
        </p:nvPicPr>
        <p:blipFill>
          <a:blip r:embed="rId2" cstate="email"/>
          <a:srcRect/>
          <a:stretch>
            <a:fillRect/>
          </a:stretch>
        </p:blipFill>
        <p:spPr bwMode="auto">
          <a:xfrm>
            <a:off x="4781549" y="4114800"/>
            <a:ext cx="4286251" cy="2573215"/>
          </a:xfrm>
          <a:prstGeom prst="rect">
            <a:avLst/>
          </a:prstGeom>
          <a:noFill/>
        </p:spPr>
      </p:pic>
      <p:sp>
        <p:nvSpPr>
          <p:cNvPr id="3" name="Content Placeholder 2"/>
          <p:cNvSpPr>
            <a:spLocks noGrp="1"/>
          </p:cNvSpPr>
          <p:nvPr>
            <p:ph idx="1"/>
          </p:nvPr>
        </p:nvSpPr>
        <p:spPr>
          <a:xfrm>
            <a:off x="457200" y="1066800"/>
            <a:ext cx="8305800" cy="5071872"/>
          </a:xfrm>
        </p:spPr>
        <p:txBody>
          <a:bodyPr>
            <a:normAutofit fontScale="85000" lnSpcReduction="20000"/>
          </a:bodyPr>
          <a:lstStyle/>
          <a:p>
            <a:r>
              <a:rPr lang="en-US" dirty="0" smtClean="0"/>
              <a:t>Fish landing </a:t>
            </a:r>
            <a:r>
              <a:rPr lang="en-US" dirty="0" err="1" smtClean="0"/>
              <a:t>centres</a:t>
            </a:r>
            <a:r>
              <a:rPr lang="en-US" dirty="0" smtClean="0"/>
              <a:t> (13 countries)</a:t>
            </a:r>
          </a:p>
          <a:p>
            <a:r>
              <a:rPr lang="en-US" dirty="0" smtClean="0"/>
              <a:t>Construction of fish ponds (13 countries)</a:t>
            </a:r>
          </a:p>
          <a:p>
            <a:r>
              <a:rPr lang="en-US" dirty="0" smtClean="0"/>
              <a:t>Retraining/reskilling (12 countries)</a:t>
            </a:r>
          </a:p>
          <a:p>
            <a:pPr lvl="1"/>
            <a:r>
              <a:rPr lang="en-US" i="1" dirty="0" err="1" smtClean="0">
                <a:solidFill>
                  <a:srgbClr val="FF0000"/>
                </a:solidFill>
              </a:rPr>
              <a:t>Theera</a:t>
            </a:r>
            <a:r>
              <a:rPr lang="en-US" i="1" dirty="0" smtClean="0">
                <a:solidFill>
                  <a:srgbClr val="FF0000"/>
                </a:solidFill>
              </a:rPr>
              <a:t> </a:t>
            </a:r>
            <a:r>
              <a:rPr lang="en-US" i="1" dirty="0" err="1" smtClean="0">
                <a:solidFill>
                  <a:srgbClr val="FF0000"/>
                </a:solidFill>
              </a:rPr>
              <a:t>Naipunya</a:t>
            </a:r>
            <a:r>
              <a:rPr lang="en-US" dirty="0">
                <a:solidFill>
                  <a:srgbClr val="FF0000"/>
                </a:solidFill>
              </a:rPr>
              <a:t> </a:t>
            </a:r>
            <a:r>
              <a:rPr lang="en-US" dirty="0" smtClean="0">
                <a:solidFill>
                  <a:srgbClr val="FF0000"/>
                </a:solidFill>
              </a:rPr>
              <a:t>(job-oriented training), Kerala, India</a:t>
            </a:r>
          </a:p>
          <a:p>
            <a:r>
              <a:rPr lang="en-US" dirty="0" smtClean="0"/>
              <a:t>Promoting employment (8 countries)</a:t>
            </a:r>
          </a:p>
          <a:p>
            <a:pPr lvl="1"/>
            <a:r>
              <a:rPr lang="en-US" dirty="0" smtClean="0">
                <a:solidFill>
                  <a:srgbClr val="FF0000"/>
                </a:solidFill>
              </a:rPr>
              <a:t>Construction of FAD, Saint Lucia</a:t>
            </a:r>
          </a:p>
          <a:p>
            <a:pPr lvl="1"/>
            <a:r>
              <a:rPr lang="en-US" dirty="0" smtClean="0">
                <a:solidFill>
                  <a:srgbClr val="FF0000"/>
                </a:solidFill>
              </a:rPr>
              <a:t>Value addition, marketing, microenterprises (Kerala, India)</a:t>
            </a:r>
          </a:p>
          <a:p>
            <a:pPr lvl="1"/>
            <a:r>
              <a:rPr lang="en-US" dirty="0" smtClean="0">
                <a:solidFill>
                  <a:srgbClr val="FF0000"/>
                </a:solidFill>
              </a:rPr>
              <a:t>Fish processing and aquaculture, Ghana</a:t>
            </a:r>
          </a:p>
          <a:p>
            <a:r>
              <a:rPr lang="en-US" dirty="0" smtClean="0"/>
              <a:t>Savings, credit and marketing (including microfinance/mobile banking)</a:t>
            </a:r>
          </a:p>
          <a:p>
            <a:pPr lvl="1"/>
            <a:r>
              <a:rPr lang="en-US" dirty="0" smtClean="0">
                <a:solidFill>
                  <a:srgbClr val="FF0000"/>
                </a:solidFill>
              </a:rPr>
              <a:t>Village Cooperative Banks                                                                  (VICOBA), Tanzania</a:t>
            </a:r>
          </a:p>
          <a:p>
            <a:pPr lvl="1"/>
            <a:r>
              <a:rPr lang="en-US" dirty="0" smtClean="0">
                <a:solidFill>
                  <a:srgbClr val="FF0000"/>
                </a:solidFill>
              </a:rPr>
              <a:t>Microfinance schemes for                                                                           women  and black poor,                                                                        South Africa</a:t>
            </a:r>
          </a:p>
          <a:p>
            <a:pPr lvl="1"/>
            <a:r>
              <a:rPr lang="en-US" dirty="0" smtClean="0">
                <a:solidFill>
                  <a:srgbClr val="FF0000"/>
                </a:solidFill>
              </a:rPr>
              <a:t>Micro-credit for small-scale                                                               fishers under PRONAF, Brazil</a:t>
            </a:r>
            <a:endParaRPr lang="en-US" dirty="0">
              <a:solidFill>
                <a:srgbClr val="FF0000"/>
              </a:solidFill>
            </a:endParaRPr>
          </a:p>
        </p:txBody>
      </p:sp>
      <p:sp>
        <p:nvSpPr>
          <p:cNvPr id="2" name="Title 1"/>
          <p:cNvSpPr>
            <a:spLocks noGrp="1"/>
          </p:cNvSpPr>
          <p:nvPr>
            <p:ph type="title"/>
          </p:nvPr>
        </p:nvSpPr>
        <p:spPr>
          <a:xfrm>
            <a:off x="457200" y="0"/>
            <a:ext cx="8229600" cy="1143000"/>
          </a:xfrm>
        </p:spPr>
        <p:txBody>
          <a:bodyPr>
            <a:normAutofit fontScale="90000"/>
          </a:bodyPr>
          <a:lstStyle/>
          <a:p>
            <a:r>
              <a:rPr lang="en-US" dirty="0"/>
              <a:t>Poverty reduction/empowerment </a:t>
            </a:r>
            <a:r>
              <a:rPr lang="en-US" dirty="0" smtClean="0"/>
              <a:t>5</a:t>
            </a:r>
            <a:endParaRPr lang="en-US" dirty="0"/>
          </a:p>
        </p:txBody>
      </p:sp>
      <p:sp>
        <p:nvSpPr>
          <p:cNvPr id="5" name="TextBox 4"/>
          <p:cNvSpPr txBox="1"/>
          <p:nvPr/>
        </p:nvSpPr>
        <p:spPr>
          <a:xfrm>
            <a:off x="7543800" y="6400800"/>
            <a:ext cx="1447800" cy="246221"/>
          </a:xfrm>
          <a:prstGeom prst="rect">
            <a:avLst/>
          </a:prstGeom>
          <a:noFill/>
        </p:spPr>
        <p:txBody>
          <a:bodyPr wrap="square" rtlCol="0">
            <a:spAutoFit/>
          </a:bodyPr>
          <a:lstStyle/>
          <a:p>
            <a:r>
              <a:rPr lang="en-US" sz="1000" b="1" dirty="0" smtClean="0">
                <a:solidFill>
                  <a:schemeClr val="bg1"/>
                </a:solidFill>
              </a:rPr>
              <a:t>INDIA/</a:t>
            </a:r>
            <a:r>
              <a:rPr lang="en-US" sz="1000" b="1" dirty="0" err="1" smtClean="0">
                <a:solidFill>
                  <a:schemeClr val="bg1"/>
                </a:solidFill>
              </a:rPr>
              <a:t>Neena</a:t>
            </a:r>
            <a:r>
              <a:rPr lang="en-US" sz="1000" b="1" dirty="0" smtClean="0">
                <a:solidFill>
                  <a:schemeClr val="bg1"/>
                </a:solidFill>
              </a:rPr>
              <a:t> </a:t>
            </a:r>
            <a:r>
              <a:rPr lang="en-US" sz="1000" b="1" dirty="0" err="1" smtClean="0">
                <a:solidFill>
                  <a:schemeClr val="bg1"/>
                </a:solidFill>
              </a:rPr>
              <a:t>Koshy</a:t>
            </a:r>
            <a:endParaRPr lang="en-US" sz="1000" b="1" dirty="0">
              <a:solidFill>
                <a:schemeClr val="bg1"/>
              </a:solidFill>
            </a:endParaRPr>
          </a:p>
        </p:txBody>
      </p:sp>
    </p:spTree>
    <p:extLst>
      <p:ext uri="{BB962C8B-B14F-4D97-AF65-F5344CB8AC3E}">
        <p14:creationId xmlns:p14="http://schemas.microsoft.com/office/powerpoint/2010/main" val="760528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5181600"/>
          </a:xfrm>
        </p:spPr>
        <p:txBody>
          <a:bodyPr>
            <a:normAutofit fontScale="92500" lnSpcReduction="20000"/>
          </a:bodyPr>
          <a:lstStyle/>
          <a:p>
            <a:r>
              <a:rPr lang="en-US" dirty="0" smtClean="0">
                <a:solidFill>
                  <a:srgbClr val="FF0000"/>
                </a:solidFill>
              </a:rPr>
              <a:t>Equitable tenure rights to land and fishing grounds (10 countries)</a:t>
            </a:r>
          </a:p>
          <a:p>
            <a:pPr>
              <a:buNone/>
            </a:pPr>
            <a:endParaRPr lang="en-US" dirty="0" smtClean="0">
              <a:solidFill>
                <a:srgbClr val="FF0000"/>
              </a:solidFill>
            </a:endParaRPr>
          </a:p>
          <a:p>
            <a:pPr lvl="1"/>
            <a:r>
              <a:rPr lang="en-US" dirty="0" smtClean="0"/>
              <a:t>Exclusive marine management areas for small-scale fishers and divers in Saint Lucia</a:t>
            </a:r>
          </a:p>
          <a:p>
            <a:pPr lvl="1"/>
            <a:r>
              <a:rPr lang="en-US" dirty="0" smtClean="0"/>
              <a:t>Fishing grounds belong to families and traditional inheritance systems dictate tenure rights and access in Ghana</a:t>
            </a:r>
          </a:p>
          <a:p>
            <a:pPr lvl="1"/>
            <a:r>
              <a:rPr lang="en-US" dirty="0" smtClean="0"/>
              <a:t>Sustainable use authorization agreement (TAUS) and marine protected areas in Brazil</a:t>
            </a:r>
          </a:p>
          <a:p>
            <a:r>
              <a:rPr lang="en-US" dirty="0" smtClean="0"/>
              <a:t>Coastal fishing communities have no tenure rights in Peru (only indigenous forest communities have tenure rights); Fisheries tenure rights not recognized in South Africa; fishing communities have no legal tenure rights in Thailand; Tenure rights reform promote private interests and private investment in land and fishing grounds in Uganda</a:t>
            </a:r>
          </a:p>
          <a:p>
            <a:endParaRPr lang="en-US" dirty="0" smtClean="0"/>
          </a:p>
          <a:p>
            <a:endParaRPr lang="en-US" dirty="0"/>
          </a:p>
        </p:txBody>
      </p:sp>
      <p:sp>
        <p:nvSpPr>
          <p:cNvPr id="2" name="Title 1"/>
          <p:cNvSpPr>
            <a:spLocks noGrp="1"/>
          </p:cNvSpPr>
          <p:nvPr>
            <p:ph type="title"/>
          </p:nvPr>
        </p:nvSpPr>
        <p:spPr>
          <a:xfrm>
            <a:off x="457200" y="76200"/>
            <a:ext cx="8229600" cy="1143000"/>
          </a:xfrm>
        </p:spPr>
        <p:txBody>
          <a:bodyPr>
            <a:normAutofit fontScale="90000"/>
          </a:bodyPr>
          <a:lstStyle/>
          <a:p>
            <a:r>
              <a:rPr lang="en-US" dirty="0" smtClean="0"/>
              <a:t>Poverty reduction/empowerment 6</a:t>
            </a:r>
            <a:endParaRPr lang="en-US" dirty="0"/>
          </a:p>
        </p:txBody>
      </p:sp>
    </p:spTree>
    <p:extLst>
      <p:ext uri="{BB962C8B-B14F-4D97-AF65-F5344CB8AC3E}">
        <p14:creationId xmlns:p14="http://schemas.microsoft.com/office/powerpoint/2010/main" val="3479615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angeetha\Desktop\Photos for Sebastian\Canada by  FISH FOOD AND ALLIED WORKERS UNION CANADA.jpg"/>
          <p:cNvPicPr>
            <a:picLocks noChangeAspect="1" noChangeArrowheads="1"/>
          </p:cNvPicPr>
          <p:nvPr/>
        </p:nvPicPr>
        <p:blipFill>
          <a:blip r:embed="rId2" cstate="email"/>
          <a:srcRect/>
          <a:stretch>
            <a:fillRect/>
          </a:stretch>
        </p:blipFill>
        <p:spPr bwMode="auto">
          <a:xfrm>
            <a:off x="4310063" y="3733800"/>
            <a:ext cx="4529137" cy="2970841"/>
          </a:xfrm>
          <a:prstGeom prst="rect">
            <a:avLst/>
          </a:prstGeom>
          <a:noFill/>
        </p:spPr>
      </p:pic>
      <p:sp>
        <p:nvSpPr>
          <p:cNvPr id="3" name="Content Placeholder 2"/>
          <p:cNvSpPr>
            <a:spLocks noGrp="1"/>
          </p:cNvSpPr>
          <p:nvPr>
            <p:ph idx="1"/>
          </p:nvPr>
        </p:nvSpPr>
        <p:spPr>
          <a:xfrm>
            <a:off x="304800" y="1143000"/>
            <a:ext cx="8839200" cy="5105400"/>
          </a:xfrm>
        </p:spPr>
        <p:txBody>
          <a:bodyPr>
            <a:normAutofit fontScale="92500"/>
          </a:bodyPr>
          <a:lstStyle/>
          <a:p>
            <a:r>
              <a:rPr lang="en-US" dirty="0" smtClean="0">
                <a:solidFill>
                  <a:srgbClr val="FF0000"/>
                </a:solidFill>
              </a:rPr>
              <a:t>Preferential access to fishing grounds to small-scale fisheries</a:t>
            </a:r>
          </a:p>
          <a:p>
            <a:pPr lvl="1"/>
            <a:r>
              <a:rPr lang="en-US" dirty="0" smtClean="0"/>
              <a:t>1 naut. mile exclusion zone from trawling and other exclusion zones (RESEX) in Brazil</a:t>
            </a:r>
          </a:p>
          <a:p>
            <a:pPr lvl="1"/>
            <a:r>
              <a:rPr lang="en-US" dirty="0" smtClean="0"/>
              <a:t>Fishing zones to protect the interests of traditional fishers in India (all coastal states)</a:t>
            </a:r>
          </a:p>
          <a:p>
            <a:pPr lvl="1"/>
            <a:r>
              <a:rPr lang="en-US" dirty="0" smtClean="0"/>
              <a:t>3 naut. mile zone for small-scale fishing gears, Thailand</a:t>
            </a:r>
          </a:p>
          <a:p>
            <a:pPr lvl="1"/>
            <a:r>
              <a:rPr lang="en-US" dirty="0" smtClean="0"/>
              <a:t>Fishing zones for small                                                                   -scale fishing units in                                                         Venezuela                                                                            (poorly implemented)</a:t>
            </a:r>
          </a:p>
          <a:p>
            <a:pPr lvl="1"/>
            <a:r>
              <a:rPr lang="en-US" dirty="0" smtClean="0"/>
              <a:t>Up to 10 naut. miles                                                         protection zone for                                                              artisanal fishing in Peru </a:t>
            </a:r>
          </a:p>
          <a:p>
            <a:endParaRPr lang="en-US" dirty="0"/>
          </a:p>
        </p:txBody>
      </p:sp>
      <p:sp>
        <p:nvSpPr>
          <p:cNvPr id="2" name="Title 1"/>
          <p:cNvSpPr>
            <a:spLocks noGrp="1"/>
          </p:cNvSpPr>
          <p:nvPr>
            <p:ph type="title"/>
          </p:nvPr>
        </p:nvSpPr>
        <p:spPr>
          <a:xfrm>
            <a:off x="457200" y="76200"/>
            <a:ext cx="8229600" cy="1143000"/>
          </a:xfrm>
        </p:spPr>
        <p:txBody>
          <a:bodyPr>
            <a:normAutofit fontScale="90000"/>
          </a:bodyPr>
          <a:lstStyle/>
          <a:p>
            <a:r>
              <a:rPr lang="en-US" dirty="0" smtClean="0"/>
              <a:t>Poverty reduction/empowerment 7 </a:t>
            </a:r>
            <a:endParaRPr lang="en-US" dirty="0"/>
          </a:p>
        </p:txBody>
      </p:sp>
      <p:sp>
        <p:nvSpPr>
          <p:cNvPr id="5" name="TextBox 4"/>
          <p:cNvSpPr txBox="1"/>
          <p:nvPr/>
        </p:nvSpPr>
        <p:spPr>
          <a:xfrm>
            <a:off x="5334000" y="6477000"/>
            <a:ext cx="3505200" cy="246221"/>
          </a:xfrm>
          <a:prstGeom prst="rect">
            <a:avLst/>
          </a:prstGeom>
          <a:noFill/>
        </p:spPr>
        <p:txBody>
          <a:bodyPr wrap="square" rtlCol="0">
            <a:spAutoFit/>
          </a:bodyPr>
          <a:lstStyle/>
          <a:p>
            <a:r>
              <a:rPr lang="en-US" sz="1000" b="1" dirty="0" smtClean="0">
                <a:solidFill>
                  <a:schemeClr val="bg1"/>
                </a:solidFill>
              </a:rPr>
              <a:t>CANADA/Fish Food And Allied Workers Union Canada</a:t>
            </a:r>
            <a:endParaRPr lang="en-US" sz="1000" b="1" dirty="0">
              <a:solidFill>
                <a:schemeClr val="bg1"/>
              </a:solidFill>
            </a:endParaRPr>
          </a:p>
        </p:txBody>
      </p:sp>
    </p:spTree>
    <p:extLst>
      <p:ext uri="{BB962C8B-B14F-4D97-AF65-F5344CB8AC3E}">
        <p14:creationId xmlns:p14="http://schemas.microsoft.com/office/powerpoint/2010/main" val="859705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angeetha\Desktop\Photos for Sebastian\Sri Lanka by NAFSO.JPG"/>
          <p:cNvPicPr>
            <a:picLocks noChangeAspect="1" noChangeArrowheads="1"/>
          </p:cNvPicPr>
          <p:nvPr/>
        </p:nvPicPr>
        <p:blipFill>
          <a:blip r:embed="rId2"/>
          <a:srcRect/>
          <a:stretch>
            <a:fillRect/>
          </a:stretch>
        </p:blipFill>
        <p:spPr bwMode="auto">
          <a:xfrm>
            <a:off x="4191000" y="3755571"/>
            <a:ext cx="4648200" cy="2873829"/>
          </a:xfrm>
          <a:prstGeom prst="rect">
            <a:avLst/>
          </a:prstGeom>
          <a:noFill/>
        </p:spPr>
      </p:pic>
      <p:sp>
        <p:nvSpPr>
          <p:cNvPr id="3" name="Content Placeholder 2"/>
          <p:cNvSpPr>
            <a:spLocks noGrp="1"/>
          </p:cNvSpPr>
          <p:nvPr>
            <p:ph idx="1"/>
          </p:nvPr>
        </p:nvSpPr>
        <p:spPr>
          <a:xfrm>
            <a:off x="228600" y="1295400"/>
            <a:ext cx="8229600" cy="5148072"/>
          </a:xfrm>
        </p:spPr>
        <p:txBody>
          <a:bodyPr>
            <a:normAutofit fontScale="85000" lnSpcReduction="20000"/>
          </a:bodyPr>
          <a:lstStyle/>
          <a:p>
            <a:r>
              <a:rPr lang="en-US" dirty="0" smtClean="0"/>
              <a:t>Promotive measures</a:t>
            </a:r>
          </a:p>
          <a:p>
            <a:r>
              <a:rPr lang="en-US" dirty="0" smtClean="0"/>
              <a:t>Fisheries management and conservation </a:t>
            </a:r>
            <a:r>
              <a:rPr lang="en-US" dirty="0" smtClean="0"/>
              <a:t>-marine </a:t>
            </a:r>
            <a:r>
              <a:rPr lang="en-US" dirty="0" smtClean="0"/>
              <a:t>and inland (14 countries)</a:t>
            </a:r>
          </a:p>
          <a:p>
            <a:pPr lvl="1"/>
            <a:r>
              <a:rPr lang="en-US" dirty="0" smtClean="0"/>
              <a:t>Habitat protection (14 countries)</a:t>
            </a:r>
          </a:p>
          <a:p>
            <a:pPr lvl="1"/>
            <a:r>
              <a:rPr lang="en-US" dirty="0" smtClean="0"/>
              <a:t>Improved post-harvest practices (13 countries)</a:t>
            </a:r>
          </a:p>
          <a:p>
            <a:pPr lvl="1"/>
            <a:r>
              <a:rPr lang="en-US" dirty="0" smtClean="0"/>
              <a:t>Protecting spp. threatened with extinction (12 countries)</a:t>
            </a:r>
          </a:p>
          <a:p>
            <a:pPr lvl="1"/>
            <a:r>
              <a:rPr lang="en-US" dirty="0" smtClean="0"/>
              <a:t>Use of selective gear (10 countries)</a:t>
            </a:r>
          </a:p>
          <a:p>
            <a:pPr lvl="1"/>
            <a:r>
              <a:rPr lang="en-US" dirty="0" smtClean="0"/>
              <a:t>Retirement of fishing vessels                                                   (4 countries)</a:t>
            </a:r>
          </a:p>
          <a:p>
            <a:r>
              <a:rPr lang="en-US" dirty="0" smtClean="0"/>
              <a:t>Mangrove </a:t>
            </a:r>
            <a:r>
              <a:rPr lang="en-US" dirty="0" err="1" smtClean="0"/>
              <a:t>afforestation</a:t>
            </a:r>
            <a:r>
              <a:rPr lang="en-US" dirty="0" smtClean="0"/>
              <a:t>                                                 (12 countries)</a:t>
            </a:r>
          </a:p>
          <a:p>
            <a:r>
              <a:rPr lang="en-US" dirty="0" smtClean="0"/>
              <a:t>Coast protection                                                                       (12 countries)</a:t>
            </a:r>
          </a:p>
          <a:p>
            <a:r>
              <a:rPr lang="en-US" dirty="0" smtClean="0"/>
              <a:t>Membership in fishers’                                                               coops, assns, TUs                                                                          (10 countries)</a:t>
            </a:r>
            <a:endParaRPr lang="en-US" dirty="0"/>
          </a:p>
        </p:txBody>
      </p:sp>
      <p:sp>
        <p:nvSpPr>
          <p:cNvPr id="2" name="Title 1"/>
          <p:cNvSpPr>
            <a:spLocks noGrp="1"/>
          </p:cNvSpPr>
          <p:nvPr>
            <p:ph type="title"/>
          </p:nvPr>
        </p:nvSpPr>
        <p:spPr/>
        <p:txBody>
          <a:bodyPr>
            <a:normAutofit/>
          </a:bodyPr>
          <a:lstStyle/>
          <a:p>
            <a:pPr algn="ctr"/>
            <a:r>
              <a:rPr lang="en-US" sz="3600" dirty="0" smtClean="0"/>
              <a:t>Sustainable use of fishery resources</a:t>
            </a:r>
            <a:endParaRPr lang="en-US" sz="3600" dirty="0"/>
          </a:p>
        </p:txBody>
      </p:sp>
      <p:sp>
        <p:nvSpPr>
          <p:cNvPr id="5" name="TextBox 4"/>
          <p:cNvSpPr txBox="1"/>
          <p:nvPr/>
        </p:nvSpPr>
        <p:spPr>
          <a:xfrm>
            <a:off x="7391400" y="6172200"/>
            <a:ext cx="1371600" cy="246221"/>
          </a:xfrm>
          <a:prstGeom prst="rect">
            <a:avLst/>
          </a:prstGeom>
          <a:noFill/>
        </p:spPr>
        <p:txBody>
          <a:bodyPr wrap="square" rtlCol="0">
            <a:spAutoFit/>
          </a:bodyPr>
          <a:lstStyle/>
          <a:p>
            <a:r>
              <a:rPr lang="en-US" sz="1000" b="1" dirty="0" smtClean="0">
                <a:solidFill>
                  <a:schemeClr val="bg1"/>
                </a:solidFill>
              </a:rPr>
              <a:t>SRI LANKA/NAFSO</a:t>
            </a:r>
            <a:endParaRPr lang="en-US" sz="1000" b="1" dirty="0">
              <a:solidFill>
                <a:schemeClr val="bg1"/>
              </a:solidFill>
            </a:endParaRPr>
          </a:p>
        </p:txBody>
      </p:sp>
    </p:spTree>
    <p:extLst>
      <p:ext uri="{BB962C8B-B14F-4D97-AF65-F5344CB8AC3E}">
        <p14:creationId xmlns:p14="http://schemas.microsoft.com/office/powerpoint/2010/main" val="3105162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86400"/>
          </a:xfrm>
        </p:spPr>
        <p:txBody>
          <a:bodyPr>
            <a:normAutofit/>
          </a:bodyPr>
          <a:lstStyle/>
          <a:p>
            <a:r>
              <a:rPr lang="en-US" dirty="0" smtClean="0"/>
              <a:t>Training fishers for second professional skill to alleviate pressure of overfishing (10 countries)</a:t>
            </a:r>
          </a:p>
          <a:p>
            <a:r>
              <a:rPr lang="en-US" dirty="0" smtClean="0"/>
              <a:t>Alternative livelihood skills (Cambodia)</a:t>
            </a:r>
          </a:p>
          <a:p>
            <a:r>
              <a:rPr lang="en-US" dirty="0" smtClean="0"/>
              <a:t>Animal and crop farming; tie and dye batik cloth printing (but unsuccessful); and aquaculture (Ghana)</a:t>
            </a:r>
          </a:p>
          <a:p>
            <a:r>
              <a:rPr lang="en-US" i="1" dirty="0" err="1" smtClean="0"/>
              <a:t>Anchoveta</a:t>
            </a:r>
            <a:r>
              <a:rPr lang="en-US" dirty="0" smtClean="0"/>
              <a:t> for human                            consumption (</a:t>
            </a:r>
            <a:r>
              <a:rPr lang="en-US" dirty="0" smtClean="0"/>
              <a:t>Peru;                                               </a:t>
            </a:r>
            <a:r>
              <a:rPr lang="en-US" dirty="0" smtClean="0"/>
              <a:t>but  </a:t>
            </a:r>
            <a:r>
              <a:rPr lang="en-US" dirty="0" smtClean="0"/>
              <a:t>not                                                    </a:t>
            </a:r>
            <a:r>
              <a:rPr lang="en-US" dirty="0" smtClean="0"/>
              <a:t>not successful)</a:t>
            </a:r>
            <a:endParaRPr lang="en-US" dirty="0"/>
          </a:p>
        </p:txBody>
      </p:sp>
      <p:sp>
        <p:nvSpPr>
          <p:cNvPr id="2" name="Title 1"/>
          <p:cNvSpPr>
            <a:spLocks noGrp="1"/>
          </p:cNvSpPr>
          <p:nvPr>
            <p:ph type="title"/>
          </p:nvPr>
        </p:nvSpPr>
        <p:spPr>
          <a:xfrm>
            <a:off x="381000" y="0"/>
            <a:ext cx="8686800" cy="1143000"/>
          </a:xfrm>
        </p:spPr>
        <p:txBody>
          <a:bodyPr>
            <a:noAutofit/>
          </a:bodyPr>
          <a:lstStyle/>
          <a:p>
            <a:pPr algn="ctr"/>
            <a:r>
              <a:rPr lang="en-US" sz="3600" dirty="0"/>
              <a:t>Sustainable use of fishery </a:t>
            </a:r>
            <a:r>
              <a:rPr lang="en-US" sz="3600" dirty="0" smtClean="0"/>
              <a:t>resources 2</a:t>
            </a:r>
            <a:endParaRPr lang="en-US" sz="3600" dirty="0"/>
          </a:p>
        </p:txBody>
      </p:sp>
      <p:pic>
        <p:nvPicPr>
          <p:cNvPr id="13314" name="Picture 2" descr="C:\Users\Sangeetha\Desktop\Photos for Sebastian\Peru by Santiago DE La Puente.jpeg"/>
          <p:cNvPicPr>
            <a:picLocks noChangeAspect="1" noChangeArrowheads="1"/>
          </p:cNvPicPr>
          <p:nvPr/>
        </p:nvPicPr>
        <p:blipFill>
          <a:blip r:embed="rId2" cstate="email"/>
          <a:srcRect/>
          <a:stretch>
            <a:fillRect/>
          </a:stretch>
        </p:blipFill>
        <p:spPr bwMode="auto">
          <a:xfrm>
            <a:off x="4572000" y="3581400"/>
            <a:ext cx="4064000" cy="3048000"/>
          </a:xfrm>
          <a:prstGeom prst="rect">
            <a:avLst/>
          </a:prstGeom>
          <a:noFill/>
        </p:spPr>
      </p:pic>
      <p:sp>
        <p:nvSpPr>
          <p:cNvPr id="5" name="TextBox 4"/>
          <p:cNvSpPr txBox="1"/>
          <p:nvPr/>
        </p:nvSpPr>
        <p:spPr>
          <a:xfrm>
            <a:off x="6705600" y="6383179"/>
            <a:ext cx="1981200" cy="246221"/>
          </a:xfrm>
          <a:prstGeom prst="rect">
            <a:avLst/>
          </a:prstGeom>
          <a:noFill/>
        </p:spPr>
        <p:txBody>
          <a:bodyPr wrap="square" rtlCol="0">
            <a:spAutoFit/>
          </a:bodyPr>
          <a:lstStyle/>
          <a:p>
            <a:r>
              <a:rPr lang="es-ES" sz="1000" b="1" dirty="0" smtClean="0">
                <a:solidFill>
                  <a:schemeClr val="bg1"/>
                </a:solidFill>
              </a:rPr>
              <a:t>PERU/Santiago De La Puente</a:t>
            </a:r>
            <a:endParaRPr lang="en-US" sz="1000" b="1" dirty="0">
              <a:solidFill>
                <a:schemeClr val="bg1"/>
              </a:solidFill>
            </a:endParaRPr>
          </a:p>
        </p:txBody>
      </p:sp>
    </p:spTree>
    <p:extLst>
      <p:ext uri="{BB962C8B-B14F-4D97-AF65-F5344CB8AC3E}">
        <p14:creationId xmlns:p14="http://schemas.microsoft.com/office/powerpoint/2010/main" val="1570294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Sangeetha\Desktop\Photos for Sebastian\solar panel vincent.JPG"/>
          <p:cNvPicPr>
            <a:picLocks noChangeAspect="1" noChangeArrowheads="1"/>
          </p:cNvPicPr>
          <p:nvPr/>
        </p:nvPicPr>
        <p:blipFill>
          <a:blip r:embed="rId3" cstate="email"/>
          <a:srcRect/>
          <a:stretch>
            <a:fillRect/>
          </a:stretch>
        </p:blipFill>
        <p:spPr bwMode="auto">
          <a:xfrm>
            <a:off x="4876800" y="3219855"/>
            <a:ext cx="3810000" cy="3485745"/>
          </a:xfrm>
          <a:prstGeom prst="rect">
            <a:avLst/>
          </a:prstGeom>
          <a:noFill/>
        </p:spPr>
      </p:pic>
      <p:sp>
        <p:nvSpPr>
          <p:cNvPr id="3" name="Content Placeholder 2"/>
          <p:cNvSpPr>
            <a:spLocks noGrp="1"/>
          </p:cNvSpPr>
          <p:nvPr>
            <p:ph idx="1"/>
          </p:nvPr>
        </p:nvSpPr>
        <p:spPr>
          <a:xfrm>
            <a:off x="457200" y="838200"/>
            <a:ext cx="7848600" cy="5715000"/>
          </a:xfrm>
        </p:spPr>
        <p:txBody>
          <a:bodyPr>
            <a:normAutofit fontScale="85000" lnSpcReduction="20000"/>
          </a:bodyPr>
          <a:lstStyle/>
          <a:p>
            <a:r>
              <a:rPr lang="en-US" dirty="0" smtClean="0">
                <a:solidFill>
                  <a:srgbClr val="FF0000"/>
                </a:solidFill>
              </a:rPr>
              <a:t>National climate change adaptation and mitigation policy/Disaster management </a:t>
            </a:r>
          </a:p>
          <a:p>
            <a:r>
              <a:rPr lang="en-US" dirty="0" smtClean="0"/>
              <a:t>Several policies to reach carbon </a:t>
            </a:r>
            <a:r>
              <a:rPr lang="en-US" dirty="0"/>
              <a:t>neutral </a:t>
            </a:r>
            <a:r>
              <a:rPr lang="en-US" dirty="0" smtClean="0"/>
              <a:t>status by 2021 (Costa Rica)</a:t>
            </a:r>
          </a:p>
          <a:p>
            <a:r>
              <a:rPr lang="en-US" dirty="0" smtClean="0"/>
              <a:t>Provincial climate change policy in the pipeline (Kerala, India)</a:t>
            </a:r>
          </a:p>
          <a:p>
            <a:r>
              <a:rPr lang="en-US" dirty="0" smtClean="0"/>
              <a:t>Fisheries </a:t>
            </a:r>
            <a:r>
              <a:rPr lang="en-US" dirty="0" err="1" smtClean="0"/>
              <a:t>Dept</a:t>
            </a:r>
            <a:r>
              <a:rPr lang="en-US" dirty="0" smtClean="0"/>
              <a:t> developing a sectoral climate change policy (South Africa)</a:t>
            </a:r>
          </a:p>
          <a:p>
            <a:r>
              <a:rPr lang="en-US" dirty="0" smtClean="0"/>
              <a:t>Strategic </a:t>
            </a:r>
            <a:r>
              <a:rPr lang="en-US" dirty="0" err="1"/>
              <a:t>p</a:t>
            </a:r>
            <a:r>
              <a:rPr lang="en-US" dirty="0" err="1" smtClean="0"/>
              <a:t>rogramme</a:t>
            </a:r>
            <a:r>
              <a:rPr lang="en-US" dirty="0" smtClean="0"/>
              <a:t> for                                                  climate </a:t>
            </a:r>
            <a:r>
              <a:rPr lang="en-US" dirty="0"/>
              <a:t>c</a:t>
            </a:r>
            <a:r>
              <a:rPr lang="en-US" dirty="0" smtClean="0"/>
              <a:t>hange resilience                                                      and public awareness and                                          education strategy                                             implementation plan                                                   (Saint Lucia)</a:t>
            </a:r>
          </a:p>
          <a:p>
            <a:r>
              <a:rPr lang="en-US" dirty="0" smtClean="0"/>
              <a:t>National Climate Change                                                  Policy (Uganda)  </a:t>
            </a:r>
          </a:p>
          <a:p>
            <a:r>
              <a:rPr lang="en-US" dirty="0" smtClean="0"/>
              <a:t>Disaster Management                                              Act (Sri Lanka)</a:t>
            </a:r>
          </a:p>
          <a:p>
            <a:endParaRPr lang="en-US" dirty="0"/>
          </a:p>
        </p:txBody>
      </p:sp>
      <p:sp>
        <p:nvSpPr>
          <p:cNvPr id="2" name="Title 1"/>
          <p:cNvSpPr>
            <a:spLocks noGrp="1"/>
          </p:cNvSpPr>
          <p:nvPr>
            <p:ph type="title"/>
          </p:nvPr>
        </p:nvSpPr>
        <p:spPr>
          <a:xfrm>
            <a:off x="457200" y="-152400"/>
            <a:ext cx="8229600" cy="1143000"/>
          </a:xfrm>
        </p:spPr>
        <p:txBody>
          <a:bodyPr>
            <a:noAutofit/>
          </a:bodyPr>
          <a:lstStyle/>
          <a:p>
            <a:pPr algn="ctr"/>
            <a:r>
              <a:rPr lang="en-US" sz="2800" dirty="0" smtClean="0"/>
              <a:t>Mitigation of/adaptation to natural disasters</a:t>
            </a:r>
            <a:endParaRPr lang="en-US" sz="2800" dirty="0"/>
          </a:p>
        </p:txBody>
      </p:sp>
      <p:sp>
        <p:nvSpPr>
          <p:cNvPr id="6" name="TextBox 5"/>
          <p:cNvSpPr txBox="1"/>
          <p:nvPr/>
        </p:nvSpPr>
        <p:spPr>
          <a:xfrm>
            <a:off x="4876800" y="6459379"/>
            <a:ext cx="1524000" cy="246221"/>
          </a:xfrm>
          <a:prstGeom prst="rect">
            <a:avLst/>
          </a:prstGeom>
          <a:noFill/>
        </p:spPr>
        <p:txBody>
          <a:bodyPr wrap="square" rtlCol="0">
            <a:spAutoFit/>
          </a:bodyPr>
          <a:lstStyle/>
          <a:p>
            <a:r>
              <a:rPr lang="en-US" sz="1000" b="1" dirty="0" smtClean="0">
                <a:solidFill>
                  <a:schemeClr val="bg1"/>
                </a:solidFill>
              </a:rPr>
              <a:t>INDIA/J Vincent Jain</a:t>
            </a:r>
            <a:endParaRPr lang="en-US" sz="1000" b="1" dirty="0">
              <a:solidFill>
                <a:schemeClr val="bg1"/>
              </a:solidFill>
            </a:endParaRPr>
          </a:p>
        </p:txBody>
      </p:sp>
    </p:spTree>
    <p:extLst>
      <p:ext uri="{BB962C8B-B14F-4D97-AF65-F5344CB8AC3E}">
        <p14:creationId xmlns:p14="http://schemas.microsoft.com/office/powerpoint/2010/main" val="2322559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874837"/>
            <a:ext cx="4038600" cy="4525963"/>
          </a:xfrm>
        </p:spPr>
        <p:txBody>
          <a:bodyPr>
            <a:normAutofit fontScale="62500" lnSpcReduction="20000"/>
          </a:bodyPr>
          <a:lstStyle/>
          <a:p>
            <a:r>
              <a:rPr lang="en-US" dirty="0" smtClean="0"/>
              <a:t>Orphanages, Maternity home</a:t>
            </a:r>
          </a:p>
          <a:p>
            <a:r>
              <a:rPr lang="en-US" dirty="0" smtClean="0"/>
              <a:t>Old age home, </a:t>
            </a:r>
            <a:r>
              <a:rPr lang="en-US" dirty="0"/>
              <a:t>Sanitation</a:t>
            </a:r>
            <a:endParaRPr lang="en-US" dirty="0" smtClean="0"/>
          </a:p>
          <a:p>
            <a:r>
              <a:rPr lang="en-US" dirty="0" smtClean="0"/>
              <a:t>Free supply of staple food</a:t>
            </a:r>
          </a:p>
          <a:p>
            <a:r>
              <a:rPr lang="en-US" dirty="0" smtClean="0"/>
              <a:t>Free training to acquire alternative skills</a:t>
            </a:r>
          </a:p>
          <a:p>
            <a:r>
              <a:rPr lang="en-US" dirty="0" smtClean="0"/>
              <a:t>Fisheries management and conservation</a:t>
            </a:r>
          </a:p>
          <a:p>
            <a:r>
              <a:rPr lang="en-US" dirty="0" smtClean="0"/>
              <a:t>Habitat protection</a:t>
            </a:r>
          </a:p>
          <a:p>
            <a:r>
              <a:rPr lang="en-US" dirty="0" smtClean="0"/>
              <a:t>Coast protection</a:t>
            </a:r>
          </a:p>
          <a:p>
            <a:r>
              <a:rPr lang="en-US" dirty="0" smtClean="0"/>
              <a:t>Improved post-harvest operations</a:t>
            </a:r>
          </a:p>
          <a:p>
            <a:r>
              <a:rPr lang="en-US" dirty="0" smtClean="0"/>
              <a:t>Building fish ponds</a:t>
            </a:r>
          </a:p>
          <a:p>
            <a:r>
              <a:rPr lang="en-US" dirty="0" smtClean="0"/>
              <a:t>Smokeless processing</a:t>
            </a:r>
          </a:p>
          <a:p>
            <a:r>
              <a:rPr lang="en-US" dirty="0" smtClean="0"/>
              <a:t>Disaster preparedness</a:t>
            </a:r>
          </a:p>
          <a:p>
            <a:r>
              <a:rPr lang="en-US" dirty="0" smtClean="0"/>
              <a:t>Insurance, old age pension</a:t>
            </a:r>
          </a:p>
          <a:p>
            <a:r>
              <a:rPr lang="en-US" dirty="0" smtClean="0"/>
              <a:t>Natural disaster compensation</a:t>
            </a:r>
            <a:endParaRPr lang="en-US" dirty="0"/>
          </a:p>
        </p:txBody>
      </p:sp>
      <p:sp>
        <p:nvSpPr>
          <p:cNvPr id="5" name="Content Placeholder 4"/>
          <p:cNvSpPr>
            <a:spLocks noGrp="1"/>
          </p:cNvSpPr>
          <p:nvPr>
            <p:ph sz="half" idx="2"/>
          </p:nvPr>
        </p:nvSpPr>
        <p:spPr>
          <a:xfrm>
            <a:off x="4648200" y="1874837"/>
            <a:ext cx="4038600" cy="4525963"/>
          </a:xfrm>
        </p:spPr>
        <p:txBody>
          <a:bodyPr>
            <a:normAutofit fontScale="62500" lnSpcReduction="20000"/>
          </a:bodyPr>
          <a:lstStyle/>
          <a:p>
            <a:r>
              <a:rPr lang="en-US" dirty="0" smtClean="0"/>
              <a:t>Mangrove afforestation </a:t>
            </a:r>
          </a:p>
          <a:p>
            <a:r>
              <a:rPr lang="en-US" dirty="0" smtClean="0"/>
              <a:t>Protection of charismatic species </a:t>
            </a:r>
          </a:p>
          <a:p>
            <a:r>
              <a:rPr lang="en-US" dirty="0" smtClean="0"/>
              <a:t>Abstaining from destructive fishing</a:t>
            </a:r>
          </a:p>
          <a:p>
            <a:r>
              <a:rPr lang="en-US" dirty="0" smtClean="0"/>
              <a:t>Retraining/reskilling</a:t>
            </a:r>
          </a:p>
          <a:p>
            <a:r>
              <a:rPr lang="en-US" dirty="0" smtClean="0"/>
              <a:t>Saving, credit and marketing</a:t>
            </a:r>
          </a:p>
          <a:p>
            <a:r>
              <a:rPr lang="en-US" dirty="0" smtClean="0"/>
              <a:t>Developing new marine products for the market</a:t>
            </a:r>
          </a:p>
          <a:p>
            <a:r>
              <a:rPr lang="en-US" dirty="0" smtClean="0"/>
              <a:t>Establishing co-management structures</a:t>
            </a:r>
          </a:p>
          <a:p>
            <a:r>
              <a:rPr lang="en-US" dirty="0" smtClean="0"/>
              <a:t>Data collection, stock monitoring</a:t>
            </a:r>
          </a:p>
          <a:p>
            <a:r>
              <a:rPr lang="en-US" dirty="0" smtClean="0"/>
              <a:t>Micro-credit</a:t>
            </a:r>
          </a:p>
          <a:p>
            <a:r>
              <a:rPr lang="en-US" dirty="0" smtClean="0"/>
              <a:t>Repatriation allowance</a:t>
            </a:r>
          </a:p>
          <a:p>
            <a:r>
              <a:rPr lang="en-US" dirty="0" smtClean="0"/>
              <a:t>Catch and release</a:t>
            </a:r>
          </a:p>
          <a:p>
            <a:r>
              <a:rPr lang="en-US" dirty="0" smtClean="0"/>
              <a:t>Fish landing </a:t>
            </a:r>
            <a:r>
              <a:rPr lang="en-US" dirty="0" err="1" smtClean="0"/>
              <a:t>centres</a:t>
            </a:r>
            <a:endParaRPr lang="en-US" dirty="0"/>
          </a:p>
        </p:txBody>
      </p:sp>
      <p:sp>
        <p:nvSpPr>
          <p:cNvPr id="2" name="Title 1"/>
          <p:cNvSpPr>
            <a:spLocks noGrp="1"/>
          </p:cNvSpPr>
          <p:nvPr>
            <p:ph type="title"/>
          </p:nvPr>
        </p:nvSpPr>
        <p:spPr>
          <a:xfrm>
            <a:off x="457200" y="381000"/>
            <a:ext cx="8229600" cy="1143000"/>
          </a:xfrm>
        </p:spPr>
        <p:txBody>
          <a:bodyPr>
            <a:normAutofit fontScale="90000"/>
          </a:bodyPr>
          <a:lstStyle/>
          <a:p>
            <a:pPr algn="ctr"/>
            <a:r>
              <a:rPr lang="en-US" dirty="0"/>
              <a:t>Non-State Actors and Social </a:t>
            </a:r>
            <a:r>
              <a:rPr lang="en-US" dirty="0" smtClean="0"/>
              <a:t>Protection</a:t>
            </a:r>
            <a:br>
              <a:rPr lang="en-US" dirty="0" smtClean="0"/>
            </a:br>
            <a:r>
              <a:rPr lang="en-US" sz="2200" dirty="0"/>
              <a:t>Fishery coops, NGOs, trade unions, fishers’ associations, universities</a:t>
            </a:r>
          </a:p>
        </p:txBody>
      </p:sp>
    </p:spTree>
    <p:extLst>
      <p:ext uri="{BB962C8B-B14F-4D97-AF65-F5344CB8AC3E}">
        <p14:creationId xmlns:p14="http://schemas.microsoft.com/office/powerpoint/2010/main" val="1858412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angeetha\Desktop\Photos for Sebastian\Smoking fish in Ghana by ICSF.jpg"/>
          <p:cNvPicPr>
            <a:picLocks noChangeAspect="1" noChangeArrowheads="1"/>
          </p:cNvPicPr>
          <p:nvPr/>
        </p:nvPicPr>
        <p:blipFill>
          <a:blip r:embed="rId3" cstate="email"/>
          <a:srcRect/>
          <a:stretch>
            <a:fillRect/>
          </a:stretch>
        </p:blipFill>
        <p:spPr bwMode="auto">
          <a:xfrm>
            <a:off x="5334000" y="1600200"/>
            <a:ext cx="3657616" cy="4648200"/>
          </a:xfrm>
          <a:prstGeom prst="rect">
            <a:avLst/>
          </a:prstGeom>
          <a:noFill/>
        </p:spPr>
      </p:pic>
      <p:sp>
        <p:nvSpPr>
          <p:cNvPr id="3" name="Content Placeholder 2"/>
          <p:cNvSpPr>
            <a:spLocks noGrp="1"/>
          </p:cNvSpPr>
          <p:nvPr>
            <p:ph idx="1"/>
          </p:nvPr>
        </p:nvSpPr>
        <p:spPr>
          <a:xfrm>
            <a:off x="0" y="1481328"/>
            <a:ext cx="5562600" cy="5071872"/>
          </a:xfrm>
        </p:spPr>
        <p:txBody>
          <a:bodyPr>
            <a:normAutofit fontScale="92500" lnSpcReduction="10000"/>
          </a:bodyPr>
          <a:lstStyle/>
          <a:p>
            <a:r>
              <a:rPr lang="en-US" dirty="0" smtClean="0"/>
              <a:t>Agriculture; ecotourism or fisheries-based tourism; </a:t>
            </a:r>
            <a:r>
              <a:rPr lang="en-US" dirty="0"/>
              <a:t>assisting recreational </a:t>
            </a:r>
            <a:r>
              <a:rPr lang="en-US" dirty="0" smtClean="0"/>
              <a:t>fishers; housework; farm work; carpentry; masonry; handicraft; coir products; construction; gardening</a:t>
            </a:r>
            <a:r>
              <a:rPr lang="en-US" dirty="0"/>
              <a:t>;</a:t>
            </a:r>
            <a:r>
              <a:rPr lang="en-US" dirty="0" smtClean="0"/>
              <a:t> animal rearing; working in factories; </a:t>
            </a:r>
            <a:r>
              <a:rPr lang="en-US" dirty="0"/>
              <a:t>public </a:t>
            </a:r>
            <a:r>
              <a:rPr lang="en-US" dirty="0" smtClean="0"/>
              <a:t>works; renting out premises; home processing of fish; direct sale of fish to consumers; working as crew on larger fishing vessels; migration; illegal fishing, </a:t>
            </a:r>
            <a:r>
              <a:rPr lang="en-US" dirty="0" err="1" smtClean="0"/>
              <a:t>etc</a:t>
            </a:r>
            <a:endParaRPr lang="en-US" dirty="0"/>
          </a:p>
        </p:txBody>
      </p:sp>
      <p:sp>
        <p:nvSpPr>
          <p:cNvPr id="2" name="Title 1"/>
          <p:cNvSpPr>
            <a:spLocks noGrp="1"/>
          </p:cNvSpPr>
          <p:nvPr>
            <p:ph type="title"/>
          </p:nvPr>
        </p:nvSpPr>
        <p:spPr>
          <a:xfrm>
            <a:off x="152400" y="152400"/>
            <a:ext cx="8458200" cy="1143000"/>
          </a:xfrm>
        </p:spPr>
        <p:txBody>
          <a:bodyPr>
            <a:normAutofit fontScale="90000"/>
          </a:bodyPr>
          <a:lstStyle/>
          <a:p>
            <a:pPr algn="ctr"/>
            <a:r>
              <a:rPr lang="en-US" dirty="0" smtClean="0"/>
              <a:t>Livelihood strategies of fisheries-dependent households</a:t>
            </a:r>
            <a:endParaRPr lang="en-US" dirty="0"/>
          </a:p>
        </p:txBody>
      </p:sp>
      <p:sp>
        <p:nvSpPr>
          <p:cNvPr id="5" name="TextBox 4"/>
          <p:cNvSpPr txBox="1"/>
          <p:nvPr/>
        </p:nvSpPr>
        <p:spPr>
          <a:xfrm>
            <a:off x="8001000" y="6002179"/>
            <a:ext cx="1066800" cy="246221"/>
          </a:xfrm>
          <a:prstGeom prst="rect">
            <a:avLst/>
          </a:prstGeom>
          <a:noFill/>
        </p:spPr>
        <p:txBody>
          <a:bodyPr wrap="square" rtlCol="0">
            <a:spAutoFit/>
          </a:bodyPr>
          <a:lstStyle/>
          <a:p>
            <a:r>
              <a:rPr lang="en-US" sz="1000" b="1" dirty="0" smtClean="0">
                <a:solidFill>
                  <a:schemeClr val="bg1"/>
                </a:solidFill>
              </a:rPr>
              <a:t>GHANA/ICSF</a:t>
            </a:r>
            <a:endParaRPr lang="en-US" sz="1000" b="1" dirty="0">
              <a:solidFill>
                <a:schemeClr val="bg1"/>
              </a:solidFill>
            </a:endParaRPr>
          </a:p>
        </p:txBody>
      </p:sp>
    </p:spTree>
    <p:extLst>
      <p:ext uri="{BB962C8B-B14F-4D97-AF65-F5344CB8AC3E}">
        <p14:creationId xmlns:p14="http://schemas.microsoft.com/office/powerpoint/2010/main" val="3967700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58200" cy="4843272"/>
          </a:xfrm>
        </p:spPr>
        <p:txBody>
          <a:bodyPr>
            <a:normAutofit fontScale="62500" lnSpcReduction="20000"/>
          </a:bodyPr>
          <a:lstStyle/>
          <a:p>
            <a:pPr>
              <a:defRPr/>
            </a:pPr>
            <a:r>
              <a:rPr lang="en-US" dirty="0"/>
              <a:t>Depletion of fish stocks or bad fishing season (leads to drug abuse and violence (Brazil)</a:t>
            </a:r>
          </a:p>
          <a:p>
            <a:pPr>
              <a:defRPr/>
            </a:pPr>
            <a:r>
              <a:rPr lang="en-US" dirty="0"/>
              <a:t>Depletion of fish stocks due to unsustainable fishing operations of larger vessels (Costa Rica) </a:t>
            </a:r>
          </a:p>
          <a:p>
            <a:pPr>
              <a:defRPr/>
            </a:pPr>
            <a:r>
              <a:rPr lang="en-US" dirty="0"/>
              <a:t>Decrease in fish production, high operating costs (Maharashtra, India)</a:t>
            </a:r>
          </a:p>
          <a:p>
            <a:pPr>
              <a:defRPr/>
            </a:pPr>
            <a:r>
              <a:rPr lang="en-US" dirty="0"/>
              <a:t>Depletion of fish stocks; irregular income; increasing levels of poverty; high operating costs; unhealthy dependence on fish imports (Ghana)</a:t>
            </a:r>
          </a:p>
          <a:p>
            <a:pPr>
              <a:defRPr/>
            </a:pPr>
            <a:r>
              <a:rPr lang="en-US" dirty="0"/>
              <a:t>Closure of fishing grounds and stringent restrictions on fishing leads to high risk of poverty and food insecurity, alcoholism, drug abuse, HIV, sexual violence; risk of arrest and prosecution due to fishing without recognized rights; risk of loss of life at sea; algae bloom (South Africa)</a:t>
            </a:r>
          </a:p>
          <a:p>
            <a:pPr>
              <a:defRPr/>
            </a:pPr>
            <a:r>
              <a:rPr lang="en-US" dirty="0"/>
              <a:t>Conflicts with oil and gas industry (leads to temporary and permanent displacement from fishing ground) (Ghana, India)</a:t>
            </a:r>
          </a:p>
          <a:p>
            <a:pPr>
              <a:defRPr/>
            </a:pPr>
            <a:r>
              <a:rPr lang="en-US" dirty="0"/>
              <a:t>Poor insurance and social security coverage (meagre income to spend on nutrition, education, health, housing, sanitation, etc.) (Ghana)</a:t>
            </a:r>
          </a:p>
          <a:p>
            <a:pPr>
              <a:defRPr/>
            </a:pPr>
            <a:r>
              <a:rPr lang="en-US" dirty="0"/>
              <a:t>Inflation (leading to rising costs of inputs) (Venezuela)</a:t>
            </a:r>
          </a:p>
          <a:p>
            <a:endParaRPr lang="en-US" dirty="0"/>
          </a:p>
        </p:txBody>
      </p:sp>
      <p:sp>
        <p:nvSpPr>
          <p:cNvPr id="2" name="Title 1"/>
          <p:cNvSpPr>
            <a:spLocks noGrp="1"/>
          </p:cNvSpPr>
          <p:nvPr>
            <p:ph type="title"/>
          </p:nvPr>
        </p:nvSpPr>
        <p:spPr>
          <a:xfrm>
            <a:off x="457200" y="152400"/>
            <a:ext cx="8229600" cy="1143000"/>
          </a:xfrm>
        </p:spPr>
        <p:txBody>
          <a:bodyPr>
            <a:noAutofit/>
          </a:bodyPr>
          <a:lstStyle/>
          <a:p>
            <a:pPr algn="ctr"/>
            <a:r>
              <a:rPr lang="en-US" sz="3600" dirty="0" smtClean="0"/>
              <a:t>Shocks/hazards the SSF communities are exposed to</a:t>
            </a:r>
            <a:endParaRPr lang="en-US" sz="3600" dirty="0"/>
          </a:p>
        </p:txBody>
      </p:sp>
    </p:spTree>
    <p:extLst>
      <p:ext uri="{BB962C8B-B14F-4D97-AF65-F5344CB8AC3E}">
        <p14:creationId xmlns:p14="http://schemas.microsoft.com/office/powerpoint/2010/main" val="3649849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ngeetha\Desktop\Photos for Sebastian\Tsunami India TN by Ramu Aravindan.jpg"/>
          <p:cNvPicPr>
            <a:picLocks noChangeAspect="1" noChangeArrowheads="1"/>
          </p:cNvPicPr>
          <p:nvPr/>
        </p:nvPicPr>
        <p:blipFill>
          <a:blip r:embed="rId2" cstate="email"/>
          <a:srcRect/>
          <a:stretch>
            <a:fillRect/>
          </a:stretch>
        </p:blipFill>
        <p:spPr bwMode="auto">
          <a:xfrm>
            <a:off x="4343400" y="3657600"/>
            <a:ext cx="4267200" cy="2895600"/>
          </a:xfrm>
          <a:prstGeom prst="rect">
            <a:avLst/>
          </a:prstGeom>
          <a:noFill/>
        </p:spPr>
      </p:pic>
      <p:sp>
        <p:nvSpPr>
          <p:cNvPr id="3" name="Content Placeholder 2"/>
          <p:cNvSpPr>
            <a:spLocks noGrp="1"/>
          </p:cNvSpPr>
          <p:nvPr>
            <p:ph idx="1"/>
          </p:nvPr>
        </p:nvSpPr>
        <p:spPr>
          <a:xfrm>
            <a:off x="381000" y="1066800"/>
            <a:ext cx="8001000" cy="4525963"/>
          </a:xfrm>
        </p:spPr>
        <p:txBody>
          <a:bodyPr>
            <a:normAutofit/>
          </a:bodyPr>
          <a:lstStyle/>
          <a:p>
            <a:r>
              <a:rPr lang="en-US" dirty="0" smtClean="0"/>
              <a:t>to conserve humans and nature affected by the deleterious action of the market</a:t>
            </a:r>
          </a:p>
          <a:p>
            <a:r>
              <a:rPr lang="en-US" dirty="0" smtClean="0"/>
              <a:t>to support those affected by natural and man-made disasters as well as risks, uncertainties and vulnerabilities peculiar to fisheries and social marginalization </a:t>
            </a:r>
          </a:p>
          <a:p>
            <a:r>
              <a:rPr lang="en-US" dirty="0" smtClean="0"/>
              <a:t>to eradicate poverty                                   and to promote                                              empowerment of                                             fishing communities</a:t>
            </a:r>
            <a:endParaRPr lang="en-US" dirty="0"/>
          </a:p>
        </p:txBody>
      </p:sp>
      <p:sp>
        <p:nvSpPr>
          <p:cNvPr id="2" name="Title 1"/>
          <p:cNvSpPr>
            <a:spLocks noGrp="1"/>
          </p:cNvSpPr>
          <p:nvPr>
            <p:ph type="title"/>
          </p:nvPr>
        </p:nvSpPr>
        <p:spPr>
          <a:xfrm>
            <a:off x="2133600" y="0"/>
            <a:ext cx="4800600" cy="1143000"/>
          </a:xfrm>
        </p:spPr>
        <p:txBody>
          <a:bodyPr/>
          <a:lstStyle/>
          <a:p>
            <a:r>
              <a:rPr lang="en-US" dirty="0" smtClean="0"/>
              <a:t>Social Protection</a:t>
            </a:r>
            <a:endParaRPr lang="en-US" dirty="0"/>
          </a:p>
        </p:txBody>
      </p:sp>
      <p:sp>
        <p:nvSpPr>
          <p:cNvPr id="5" name="TextBox 4"/>
          <p:cNvSpPr txBox="1"/>
          <p:nvPr/>
        </p:nvSpPr>
        <p:spPr>
          <a:xfrm>
            <a:off x="7010400" y="6306979"/>
            <a:ext cx="1676400" cy="246221"/>
          </a:xfrm>
          <a:prstGeom prst="rect">
            <a:avLst/>
          </a:prstGeom>
          <a:noFill/>
        </p:spPr>
        <p:txBody>
          <a:bodyPr wrap="square" rtlCol="0">
            <a:spAutoFit/>
          </a:bodyPr>
          <a:lstStyle/>
          <a:p>
            <a:r>
              <a:rPr lang="en-US" sz="1000" b="1" dirty="0" smtClean="0">
                <a:solidFill>
                  <a:schemeClr val="bg1"/>
                </a:solidFill>
              </a:rPr>
              <a:t>INDIA/</a:t>
            </a:r>
            <a:r>
              <a:rPr lang="en-US" sz="1000" b="1" dirty="0" err="1" smtClean="0">
                <a:solidFill>
                  <a:schemeClr val="bg1"/>
                </a:solidFill>
              </a:rPr>
              <a:t>Ramu</a:t>
            </a:r>
            <a:r>
              <a:rPr lang="en-US" sz="1000" b="1" dirty="0" smtClean="0">
                <a:solidFill>
                  <a:schemeClr val="bg1"/>
                </a:solidFill>
              </a:rPr>
              <a:t> </a:t>
            </a:r>
            <a:r>
              <a:rPr lang="en-US" sz="1000" b="1" dirty="0" err="1" smtClean="0">
                <a:solidFill>
                  <a:schemeClr val="bg1"/>
                </a:solidFill>
              </a:rPr>
              <a:t>Aravindan</a:t>
            </a:r>
            <a:endParaRPr lang="en-US" sz="1000" b="1" dirty="0">
              <a:solidFill>
                <a:schemeClr val="bg1"/>
              </a:solidFill>
            </a:endParaRPr>
          </a:p>
        </p:txBody>
      </p:sp>
    </p:spTree>
    <p:extLst>
      <p:ext uri="{BB962C8B-B14F-4D97-AF65-F5344CB8AC3E}">
        <p14:creationId xmlns:p14="http://schemas.microsoft.com/office/powerpoint/2010/main" val="1644517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angeetha\Desktop\Photos for Sebastian\Fish Drying on the beach by Venkatesh Salagrama.jpg"/>
          <p:cNvPicPr>
            <a:picLocks noChangeAspect="1" noChangeArrowheads="1"/>
          </p:cNvPicPr>
          <p:nvPr/>
        </p:nvPicPr>
        <p:blipFill>
          <a:blip r:embed="rId2" cstate="email"/>
          <a:srcRect/>
          <a:stretch>
            <a:fillRect/>
          </a:stretch>
        </p:blipFill>
        <p:spPr bwMode="auto">
          <a:xfrm>
            <a:off x="4572000" y="3581400"/>
            <a:ext cx="4343400" cy="2898478"/>
          </a:xfrm>
          <a:prstGeom prst="rect">
            <a:avLst/>
          </a:prstGeom>
          <a:noFill/>
        </p:spPr>
      </p:pic>
      <p:sp>
        <p:nvSpPr>
          <p:cNvPr id="2" name="Title 1"/>
          <p:cNvSpPr>
            <a:spLocks noGrp="1"/>
          </p:cNvSpPr>
          <p:nvPr>
            <p:ph type="title"/>
          </p:nvPr>
        </p:nvSpPr>
        <p:spPr>
          <a:xfrm>
            <a:off x="457200" y="76200"/>
            <a:ext cx="8229600" cy="1143000"/>
          </a:xfrm>
        </p:spPr>
        <p:txBody>
          <a:bodyPr>
            <a:noAutofit/>
          </a:bodyPr>
          <a:lstStyle/>
          <a:p>
            <a:pPr algn="ctr"/>
            <a:r>
              <a:rPr lang="en-US" sz="3200" dirty="0" smtClean="0"/>
              <a:t>Shocks/hazards the SSF communities are exposed to (2)</a:t>
            </a:r>
            <a:endParaRPr lang="en-US" sz="3200" dirty="0"/>
          </a:p>
        </p:txBody>
      </p:sp>
      <p:sp>
        <p:nvSpPr>
          <p:cNvPr id="5" name="TextBox 4"/>
          <p:cNvSpPr txBox="1"/>
          <p:nvPr/>
        </p:nvSpPr>
        <p:spPr>
          <a:xfrm>
            <a:off x="6934200" y="6154579"/>
            <a:ext cx="1981200" cy="246221"/>
          </a:xfrm>
          <a:prstGeom prst="rect">
            <a:avLst/>
          </a:prstGeom>
          <a:noFill/>
        </p:spPr>
        <p:txBody>
          <a:bodyPr wrap="square" rtlCol="0">
            <a:spAutoFit/>
          </a:bodyPr>
          <a:lstStyle/>
          <a:p>
            <a:r>
              <a:rPr lang="en-US" sz="1000" b="1" dirty="0" smtClean="0">
                <a:solidFill>
                  <a:schemeClr val="bg1"/>
                </a:solidFill>
              </a:rPr>
              <a:t>INDIA/</a:t>
            </a:r>
            <a:r>
              <a:rPr lang="en-US" sz="1000" b="1" dirty="0" err="1" smtClean="0">
                <a:solidFill>
                  <a:schemeClr val="bg1"/>
                </a:solidFill>
              </a:rPr>
              <a:t>Venkatesh</a:t>
            </a:r>
            <a:r>
              <a:rPr lang="en-US" sz="1000" b="1" dirty="0" smtClean="0">
                <a:solidFill>
                  <a:schemeClr val="bg1"/>
                </a:solidFill>
              </a:rPr>
              <a:t> </a:t>
            </a:r>
            <a:r>
              <a:rPr lang="en-US" sz="1000" b="1" dirty="0" err="1" smtClean="0">
                <a:solidFill>
                  <a:schemeClr val="bg1"/>
                </a:solidFill>
              </a:rPr>
              <a:t>Salagrama</a:t>
            </a:r>
            <a:endParaRPr lang="en-US" sz="1000" b="1" dirty="0">
              <a:solidFill>
                <a:schemeClr val="bg1"/>
              </a:solidFill>
            </a:endParaRPr>
          </a:p>
        </p:txBody>
      </p:sp>
      <p:sp>
        <p:nvSpPr>
          <p:cNvPr id="6" name="Content Placeholder 5"/>
          <p:cNvSpPr>
            <a:spLocks noGrp="1"/>
          </p:cNvSpPr>
          <p:nvPr>
            <p:ph idx="1"/>
          </p:nvPr>
        </p:nvSpPr>
        <p:spPr>
          <a:xfrm>
            <a:off x="152400" y="1143000"/>
            <a:ext cx="8839200" cy="5334000"/>
          </a:xfrm>
        </p:spPr>
        <p:txBody>
          <a:bodyPr>
            <a:normAutofit lnSpcReduction="10000"/>
          </a:bodyPr>
          <a:lstStyle/>
          <a:p>
            <a:pPr>
              <a:buFont typeface="Arial" panose="020B0604020202020204" pitchFamily="34" charset="0"/>
              <a:buChar char="•"/>
              <a:defRPr/>
            </a:pPr>
            <a:r>
              <a:rPr lang="en-US" sz="2400" dirty="0" smtClean="0"/>
              <a:t>Vessel breakdowns (affects the ability to replay loans)--France</a:t>
            </a:r>
          </a:p>
          <a:p>
            <a:pPr>
              <a:buFont typeface="Arial" panose="020B0604020202020204" pitchFamily="34" charset="0"/>
              <a:buChar char="•"/>
              <a:defRPr/>
            </a:pPr>
            <a:r>
              <a:rPr lang="en-US" sz="2400" dirty="0" smtClean="0"/>
              <a:t>Adverse weather conditions--loss of life at sea, flooding, rising coastline (South Africa)</a:t>
            </a:r>
          </a:p>
          <a:p>
            <a:pPr>
              <a:buFont typeface="Arial" panose="020B0604020202020204" pitchFamily="34" charset="0"/>
              <a:buChar char="•"/>
              <a:defRPr/>
            </a:pPr>
            <a:r>
              <a:rPr lang="en-US" sz="2400" dirty="0" smtClean="0"/>
              <a:t>Climate change effects--non-fishery livelihood strategies of fishers are affected, particularly in agriculture (Uganda)</a:t>
            </a:r>
          </a:p>
          <a:p>
            <a:pPr>
              <a:buFont typeface="Arial" panose="020B0604020202020204" pitchFamily="34" charset="0"/>
              <a:buChar char="•"/>
              <a:defRPr/>
            </a:pPr>
            <a:r>
              <a:rPr lang="en-US" sz="2400" dirty="0" smtClean="0"/>
              <a:t>Tourism and industrial                                          development eroding                                                   tenure rights (South Africa)</a:t>
            </a:r>
          </a:p>
          <a:p>
            <a:pPr>
              <a:buFont typeface="Arial" panose="020B0604020202020204" pitchFamily="34" charset="0"/>
              <a:buChar char="•"/>
              <a:defRPr/>
            </a:pPr>
            <a:r>
              <a:rPr lang="en-US" sz="2400" dirty="0" smtClean="0"/>
              <a:t>Poor health and lack of                                                 health infrastructure                                                        (HIV rates continue to                                                                be much higher,                                                              e.g. Uganda)</a:t>
            </a:r>
          </a:p>
          <a:p>
            <a:endParaRPr lang="en-US" dirty="0"/>
          </a:p>
        </p:txBody>
      </p:sp>
    </p:spTree>
    <p:extLst>
      <p:ext uri="{BB962C8B-B14F-4D97-AF65-F5344CB8AC3E}">
        <p14:creationId xmlns:p14="http://schemas.microsoft.com/office/powerpoint/2010/main" val="1202338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763000" cy="5257800"/>
          </a:xfrm>
        </p:spPr>
        <p:txBody>
          <a:bodyPr>
            <a:normAutofit fontScale="77500" lnSpcReduction="20000"/>
          </a:bodyPr>
          <a:lstStyle/>
          <a:p>
            <a:pPr>
              <a:buFont typeface="Arial" panose="020B0604020202020204" pitchFamily="34" charset="0"/>
              <a:buChar char="•"/>
              <a:defRPr/>
            </a:pPr>
            <a:r>
              <a:rPr lang="en-US" i="1" dirty="0" err="1" smtClean="0"/>
              <a:t>Seguro</a:t>
            </a:r>
            <a:r>
              <a:rPr lang="en-US" i="1" dirty="0" smtClean="0"/>
              <a:t> </a:t>
            </a:r>
            <a:r>
              <a:rPr lang="en-US" i="1" dirty="0" err="1" smtClean="0"/>
              <a:t>defeso</a:t>
            </a:r>
            <a:r>
              <a:rPr lang="en-US" i="1" dirty="0" smtClean="0"/>
              <a:t> </a:t>
            </a:r>
            <a:r>
              <a:rPr lang="en-US" i="1" dirty="0" err="1" smtClean="0"/>
              <a:t>pesca</a:t>
            </a:r>
            <a:r>
              <a:rPr lang="en-US" dirty="0" smtClean="0"/>
              <a:t> steeped in corruption; little evidence of the benefits of </a:t>
            </a:r>
            <a:r>
              <a:rPr lang="en-US" i="1" dirty="0" err="1" smtClean="0"/>
              <a:t>bolsa</a:t>
            </a:r>
            <a:r>
              <a:rPr lang="en-US" i="1" dirty="0" smtClean="0"/>
              <a:t> </a:t>
            </a:r>
            <a:r>
              <a:rPr lang="en-US" i="1" dirty="0" err="1" smtClean="0"/>
              <a:t>familia</a:t>
            </a:r>
            <a:r>
              <a:rPr lang="en-US" i="1" dirty="0" smtClean="0"/>
              <a:t> </a:t>
            </a:r>
            <a:r>
              <a:rPr lang="en-US" dirty="0" smtClean="0"/>
              <a:t>for fishery HHs (Brazil)</a:t>
            </a:r>
          </a:p>
          <a:p>
            <a:pPr>
              <a:buFont typeface="Arial" panose="020B0604020202020204" pitchFamily="34" charset="0"/>
              <a:buChar char="•"/>
              <a:defRPr/>
            </a:pPr>
            <a:r>
              <a:rPr lang="en-US" dirty="0" smtClean="0"/>
              <a:t>Yes, in Costa Rica (access to health services, pension, etc) in general, but no specific studies on how the SSF sector takes advantage of social protection schemes</a:t>
            </a:r>
          </a:p>
          <a:p>
            <a:pPr>
              <a:buFont typeface="Arial" panose="020B0604020202020204" pitchFamily="34" charset="0"/>
              <a:buChar char="•"/>
              <a:defRPr/>
            </a:pPr>
            <a:r>
              <a:rPr lang="en-US" dirty="0" smtClean="0"/>
              <a:t>Yes, in Ghana. Pre-mix fuel </a:t>
            </a:r>
            <a:r>
              <a:rPr lang="en-US" dirty="0" err="1" smtClean="0"/>
              <a:t>programme</a:t>
            </a:r>
            <a:r>
              <a:rPr lang="en-US" dirty="0" smtClean="0"/>
              <a:t>, National Health Insurance Scheme and the School Feeding </a:t>
            </a:r>
            <a:r>
              <a:rPr lang="en-US" dirty="0" err="1" smtClean="0"/>
              <a:t>Programme</a:t>
            </a:r>
            <a:r>
              <a:rPr lang="en-US" dirty="0" smtClean="0"/>
              <a:t> do benefit but these are being rolled back</a:t>
            </a:r>
          </a:p>
          <a:p>
            <a:pPr>
              <a:buFont typeface="Arial" panose="020B0604020202020204" pitchFamily="34" charset="0"/>
              <a:buChar char="•"/>
              <a:defRPr/>
            </a:pPr>
            <a:r>
              <a:rPr lang="en-US" dirty="0" smtClean="0"/>
              <a:t>In South Africa, fishing communities are not targeted for specific attention unless they are very poor and rural</a:t>
            </a:r>
          </a:p>
          <a:p>
            <a:pPr>
              <a:buFont typeface="Arial" panose="020B0604020202020204" pitchFamily="34" charset="0"/>
              <a:buChar char="•"/>
              <a:defRPr/>
            </a:pPr>
            <a:r>
              <a:rPr lang="en-US" dirty="0" smtClean="0"/>
              <a:t>Vocal, organized communities (Coastal Links  member communities supported by </a:t>
            </a:r>
            <a:r>
              <a:rPr lang="en-US" dirty="0" err="1" smtClean="0"/>
              <a:t>Masifundise</a:t>
            </a:r>
            <a:r>
              <a:rPr lang="en-US" dirty="0" smtClean="0"/>
              <a:t>) are getting access to a range of protective, preventive and </a:t>
            </a:r>
            <a:r>
              <a:rPr lang="en-US" dirty="0" err="1" smtClean="0"/>
              <a:t>promotive</a:t>
            </a:r>
            <a:r>
              <a:rPr lang="en-US" dirty="0" smtClean="0"/>
              <a:t> social protection measures  </a:t>
            </a:r>
          </a:p>
          <a:p>
            <a:pPr>
              <a:buFont typeface="Arial" panose="020B0604020202020204" pitchFamily="34" charset="0"/>
              <a:buChar char="•"/>
              <a:defRPr/>
            </a:pPr>
            <a:r>
              <a:rPr lang="en-US" dirty="0" smtClean="0"/>
              <a:t>Yes, in Thailand</a:t>
            </a:r>
          </a:p>
          <a:p>
            <a:pPr>
              <a:buFont typeface="Arial" panose="020B0604020202020204" pitchFamily="34" charset="0"/>
              <a:buChar char="•"/>
              <a:defRPr/>
            </a:pPr>
            <a:r>
              <a:rPr lang="en-US" dirty="0" smtClean="0">
                <a:solidFill>
                  <a:srgbClr val="FF0000"/>
                </a:solidFill>
              </a:rPr>
              <a:t>Impact on livelihood diversification, resilience, and status and management of fish stocks is not clear</a:t>
            </a:r>
          </a:p>
        </p:txBody>
      </p:sp>
      <p:sp>
        <p:nvSpPr>
          <p:cNvPr id="2" name="Title 1"/>
          <p:cNvSpPr>
            <a:spLocks noGrp="1"/>
          </p:cNvSpPr>
          <p:nvPr>
            <p:ph type="title"/>
          </p:nvPr>
        </p:nvSpPr>
        <p:spPr/>
        <p:txBody>
          <a:bodyPr>
            <a:noAutofit/>
          </a:bodyPr>
          <a:lstStyle/>
          <a:p>
            <a:pPr algn="ctr"/>
            <a:r>
              <a:rPr lang="en-US" sz="3200" dirty="0" smtClean="0"/>
              <a:t>Do fisheries dependent-dependent HHs benefit from social protection?</a:t>
            </a:r>
            <a:endParaRPr lang="en-US" sz="3200" dirty="0"/>
          </a:p>
        </p:txBody>
      </p:sp>
    </p:spTree>
    <p:extLst>
      <p:ext uri="{BB962C8B-B14F-4D97-AF65-F5344CB8AC3E}">
        <p14:creationId xmlns:p14="http://schemas.microsoft.com/office/powerpoint/2010/main" val="1925975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Sangeetha\Desktop\Photos for Sebastian\Women Mussel gatherers, South Africa by Serge Raemakers.jpg"/>
          <p:cNvPicPr>
            <a:picLocks noChangeAspect="1" noChangeArrowheads="1"/>
          </p:cNvPicPr>
          <p:nvPr/>
        </p:nvPicPr>
        <p:blipFill>
          <a:blip r:embed="rId2" cstate="email"/>
          <a:srcRect/>
          <a:stretch>
            <a:fillRect/>
          </a:stretch>
        </p:blipFill>
        <p:spPr bwMode="auto">
          <a:xfrm>
            <a:off x="5029200" y="1143000"/>
            <a:ext cx="3886200" cy="2743200"/>
          </a:xfrm>
          <a:prstGeom prst="rect">
            <a:avLst/>
          </a:prstGeom>
          <a:noFill/>
        </p:spPr>
      </p:pic>
      <p:sp>
        <p:nvSpPr>
          <p:cNvPr id="3" name="Content Placeholder 2"/>
          <p:cNvSpPr>
            <a:spLocks noGrp="1"/>
          </p:cNvSpPr>
          <p:nvPr>
            <p:ph idx="1"/>
          </p:nvPr>
        </p:nvSpPr>
        <p:spPr>
          <a:xfrm>
            <a:off x="228600" y="1219200"/>
            <a:ext cx="8534400" cy="5715000"/>
          </a:xfrm>
        </p:spPr>
        <p:txBody>
          <a:bodyPr>
            <a:normAutofit fontScale="62500" lnSpcReduction="20000"/>
          </a:bodyPr>
          <a:lstStyle/>
          <a:p>
            <a:pPr>
              <a:buFont typeface="Arial" panose="020B0604020202020204" pitchFamily="34" charset="0"/>
              <a:buChar char="•"/>
              <a:defRPr/>
            </a:pPr>
            <a:r>
              <a:rPr lang="en-US" dirty="0" smtClean="0"/>
              <a:t>Bogus claimants (Brazil) </a:t>
            </a:r>
          </a:p>
          <a:p>
            <a:pPr>
              <a:buFont typeface="Arial" panose="020B0604020202020204" pitchFamily="34" charset="0"/>
              <a:buChar char="•"/>
              <a:defRPr/>
            </a:pPr>
            <a:r>
              <a:rPr lang="en-US" dirty="0" smtClean="0"/>
              <a:t>Withdrawal of the State from SP                                                        (Canada)</a:t>
            </a:r>
          </a:p>
          <a:p>
            <a:pPr>
              <a:buFont typeface="Arial" panose="020B0604020202020204" pitchFamily="34" charset="0"/>
              <a:buChar char="•"/>
              <a:defRPr/>
            </a:pPr>
            <a:r>
              <a:rPr lang="en-US" dirty="0" smtClean="0"/>
              <a:t>Poor coverage (Costa Rica); </a:t>
            </a:r>
          </a:p>
          <a:p>
            <a:pPr>
              <a:buFont typeface="Arial" panose="020B0604020202020204" pitchFamily="34" charset="0"/>
              <a:buChar char="•"/>
              <a:defRPr/>
            </a:pPr>
            <a:r>
              <a:rPr lang="en-US" dirty="0" smtClean="0"/>
              <a:t>Delays in payment (India, Ghana,                                                            Costa Rica)</a:t>
            </a:r>
          </a:p>
          <a:p>
            <a:pPr>
              <a:buFont typeface="Arial" panose="020B0604020202020204" pitchFamily="34" charset="0"/>
              <a:buChar char="•"/>
              <a:defRPr/>
            </a:pPr>
            <a:r>
              <a:rPr lang="en-US" dirty="0" smtClean="0"/>
              <a:t>Poor targeting of beneficiaries                                                                    (the Philippines)</a:t>
            </a:r>
          </a:p>
          <a:p>
            <a:pPr>
              <a:buFont typeface="Arial" panose="020B0604020202020204" pitchFamily="34" charset="0"/>
              <a:buChar char="•"/>
              <a:defRPr/>
            </a:pPr>
            <a:r>
              <a:rPr lang="en-US" dirty="0" smtClean="0"/>
              <a:t>Lack of awareness of rights </a:t>
            </a:r>
          </a:p>
          <a:p>
            <a:pPr>
              <a:buNone/>
              <a:defRPr/>
            </a:pPr>
            <a:r>
              <a:rPr lang="en-US" dirty="0" smtClean="0"/>
              <a:t>     (India, Costa Rica, Ghana, South Africa)</a:t>
            </a:r>
          </a:p>
          <a:p>
            <a:pPr>
              <a:buFont typeface="Arial" panose="020B0604020202020204" pitchFamily="34" charset="0"/>
              <a:buChar char="•"/>
              <a:defRPr/>
            </a:pPr>
            <a:r>
              <a:rPr lang="en-US" dirty="0" err="1" smtClean="0"/>
              <a:t>Marginalisation</a:t>
            </a:r>
            <a:r>
              <a:rPr lang="en-US" dirty="0" smtClean="0"/>
              <a:t> of  small-scale fishing                                                     communities, especially in rural areas (South Africa)</a:t>
            </a:r>
          </a:p>
          <a:p>
            <a:pPr>
              <a:buFont typeface="Arial" panose="020B0604020202020204" pitchFamily="34" charset="0"/>
              <a:buChar char="•"/>
              <a:defRPr/>
            </a:pPr>
            <a:r>
              <a:rPr lang="en-US" dirty="0" smtClean="0"/>
              <a:t>Public interventions from a social development perspective have not targeted fishing communities (South Africa)</a:t>
            </a:r>
          </a:p>
          <a:p>
            <a:pPr>
              <a:buFont typeface="Arial" panose="020B0604020202020204" pitchFamily="34" charset="0"/>
              <a:buChar char="•"/>
              <a:defRPr/>
            </a:pPr>
            <a:r>
              <a:rPr lang="en-US" dirty="0" smtClean="0"/>
              <a:t>Hidden costs; arbitrary increment in premium or high premium; corruption; problems of design (Ghana, Peru)</a:t>
            </a:r>
          </a:p>
          <a:p>
            <a:pPr>
              <a:buFont typeface="Arial" panose="020B0604020202020204" pitchFamily="34" charset="0"/>
              <a:buChar char="•"/>
              <a:defRPr/>
            </a:pPr>
            <a:r>
              <a:rPr lang="en-US" dirty="0" smtClean="0"/>
              <a:t>Fisheries and environment </a:t>
            </a:r>
            <a:r>
              <a:rPr lang="en-US" dirty="0" err="1" smtClean="0"/>
              <a:t>depts</a:t>
            </a:r>
            <a:r>
              <a:rPr lang="en-US" dirty="0" smtClean="0"/>
              <a:t> do not integrate a developmental, rights-based approach as taken up by the dept of social development (South Africa) </a:t>
            </a:r>
          </a:p>
          <a:p>
            <a:pPr>
              <a:buFont typeface="Arial" panose="020B0604020202020204" pitchFamily="34" charset="0"/>
              <a:buChar char="•"/>
              <a:defRPr/>
            </a:pPr>
            <a:r>
              <a:rPr lang="en-US" dirty="0" smtClean="0"/>
              <a:t>Poor governance (artificial shortages, illegal charges, poor coordination, delay in delivery, lack of trust, etc) (Ghana, Peru, Venezuela)</a:t>
            </a:r>
          </a:p>
          <a:p>
            <a:pPr>
              <a:buFont typeface="Arial" panose="020B0604020202020204" pitchFamily="34" charset="0"/>
              <a:buChar char="•"/>
              <a:defRPr/>
            </a:pPr>
            <a:r>
              <a:rPr lang="en-US" dirty="0" err="1" smtClean="0"/>
              <a:t>Sectoral</a:t>
            </a:r>
            <a:r>
              <a:rPr lang="en-US" dirty="0" smtClean="0"/>
              <a:t> approach (Thailand)</a:t>
            </a:r>
          </a:p>
        </p:txBody>
      </p:sp>
      <p:sp>
        <p:nvSpPr>
          <p:cNvPr id="2" name="Title 1"/>
          <p:cNvSpPr>
            <a:spLocks noGrp="1"/>
          </p:cNvSpPr>
          <p:nvPr>
            <p:ph type="title"/>
          </p:nvPr>
        </p:nvSpPr>
        <p:spPr>
          <a:xfrm>
            <a:off x="457200" y="0"/>
            <a:ext cx="8229600" cy="1143000"/>
          </a:xfrm>
        </p:spPr>
        <p:txBody>
          <a:bodyPr>
            <a:noAutofit/>
          </a:bodyPr>
          <a:lstStyle/>
          <a:p>
            <a:pPr algn="ctr"/>
            <a:r>
              <a:rPr lang="en-US" sz="3200" dirty="0" smtClean="0"/>
              <a:t>Factors preventing SP measures from reaching fishers, etc.</a:t>
            </a:r>
            <a:endParaRPr lang="en-US" sz="3200" dirty="0"/>
          </a:p>
        </p:txBody>
      </p:sp>
      <p:sp>
        <p:nvSpPr>
          <p:cNvPr id="5" name="TextBox 4"/>
          <p:cNvSpPr txBox="1"/>
          <p:nvPr/>
        </p:nvSpPr>
        <p:spPr>
          <a:xfrm>
            <a:off x="7467600" y="3639979"/>
            <a:ext cx="1447800" cy="246221"/>
          </a:xfrm>
          <a:prstGeom prst="rect">
            <a:avLst/>
          </a:prstGeom>
          <a:noFill/>
        </p:spPr>
        <p:txBody>
          <a:bodyPr wrap="square" rtlCol="0">
            <a:spAutoFit/>
          </a:bodyPr>
          <a:lstStyle/>
          <a:p>
            <a:r>
              <a:rPr lang="en-US" sz="1000" b="1" dirty="0" smtClean="0">
                <a:solidFill>
                  <a:schemeClr val="bg1"/>
                </a:solidFill>
              </a:rPr>
              <a:t>SOUTH AFRICA/ICSF</a:t>
            </a:r>
            <a:endParaRPr lang="en-US" sz="1000" b="1" dirty="0">
              <a:solidFill>
                <a:schemeClr val="bg1"/>
              </a:solidFill>
            </a:endParaRPr>
          </a:p>
        </p:txBody>
      </p:sp>
    </p:spTree>
    <p:extLst>
      <p:ext uri="{BB962C8B-B14F-4D97-AF65-F5344CB8AC3E}">
        <p14:creationId xmlns:p14="http://schemas.microsoft.com/office/powerpoint/2010/main" val="2448728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Sangeetha\Desktop\Photos for Sebastian\Women seaweed farmers of Mafi a Island, Tanzania, produce valuable carrageenan but are paid very low prices by Ian Bryceson.JPG"/>
          <p:cNvPicPr>
            <a:picLocks noChangeAspect="1" noChangeArrowheads="1"/>
          </p:cNvPicPr>
          <p:nvPr/>
        </p:nvPicPr>
        <p:blipFill>
          <a:blip r:embed="rId3"/>
          <a:srcRect/>
          <a:stretch>
            <a:fillRect/>
          </a:stretch>
        </p:blipFill>
        <p:spPr bwMode="auto">
          <a:xfrm>
            <a:off x="0" y="4267200"/>
            <a:ext cx="9144000" cy="2590800"/>
          </a:xfrm>
          <a:prstGeom prst="rect">
            <a:avLst/>
          </a:prstGeom>
          <a:noFill/>
        </p:spPr>
      </p:pic>
      <p:sp>
        <p:nvSpPr>
          <p:cNvPr id="3" name="Content Placeholder 2"/>
          <p:cNvSpPr>
            <a:spLocks noGrp="1"/>
          </p:cNvSpPr>
          <p:nvPr>
            <p:ph idx="1"/>
          </p:nvPr>
        </p:nvSpPr>
        <p:spPr>
          <a:xfrm>
            <a:off x="228600" y="1143000"/>
            <a:ext cx="8763000" cy="3428999"/>
          </a:xfrm>
        </p:spPr>
        <p:txBody>
          <a:bodyPr>
            <a:normAutofit fontScale="92500" lnSpcReduction="10000"/>
          </a:bodyPr>
          <a:lstStyle/>
          <a:p>
            <a:pPr>
              <a:buFont typeface="Arial" panose="020B0604020202020204" pitchFamily="34" charset="0"/>
              <a:buChar char="•"/>
              <a:defRPr/>
            </a:pPr>
            <a:r>
              <a:rPr lang="en-US" dirty="0" smtClean="0"/>
              <a:t>Poverty alleviation benefits from SP schemes (Tanzania, Uganda)</a:t>
            </a:r>
          </a:p>
          <a:p>
            <a:pPr>
              <a:buFont typeface="Arial" panose="020B0604020202020204" pitchFamily="34" charset="0"/>
              <a:buChar char="•"/>
              <a:defRPr/>
            </a:pPr>
            <a:r>
              <a:rPr lang="en-US" dirty="0" smtClean="0"/>
              <a:t>Links between poverty alleviation, sustainable use of fishery resources and disaster preparedness not so clear (South Africa—where overall aim of projects still focuses on protection of the environment and biodiversity; poverty alleviation is secondary)</a:t>
            </a:r>
          </a:p>
          <a:p>
            <a:pPr>
              <a:buFont typeface="Arial" panose="020B0604020202020204" pitchFamily="34" charset="0"/>
              <a:buChar char="•"/>
              <a:defRPr/>
            </a:pPr>
            <a:r>
              <a:rPr lang="en-US" dirty="0" smtClean="0"/>
              <a:t>Cash assistance under SP is too </a:t>
            </a:r>
            <a:r>
              <a:rPr lang="en-US" dirty="0" err="1" smtClean="0"/>
              <a:t>meagre</a:t>
            </a:r>
            <a:r>
              <a:rPr lang="en-US" dirty="0" smtClean="0"/>
              <a:t> for the beneficiary (India, Costa Rica)</a:t>
            </a:r>
            <a:endParaRPr lang="en-US" dirty="0"/>
          </a:p>
        </p:txBody>
      </p:sp>
      <p:sp>
        <p:nvSpPr>
          <p:cNvPr id="2" name="Title 1"/>
          <p:cNvSpPr>
            <a:spLocks noGrp="1"/>
          </p:cNvSpPr>
          <p:nvPr>
            <p:ph type="title"/>
          </p:nvPr>
        </p:nvSpPr>
        <p:spPr>
          <a:xfrm>
            <a:off x="457200" y="-76200"/>
            <a:ext cx="8229600" cy="1143000"/>
          </a:xfrm>
        </p:spPr>
        <p:txBody>
          <a:bodyPr>
            <a:normAutofit fontScale="90000"/>
          </a:bodyPr>
          <a:lstStyle/>
          <a:p>
            <a:pPr algn="ctr"/>
            <a:r>
              <a:rPr lang="en-US" dirty="0" smtClean="0"/>
              <a:t> </a:t>
            </a:r>
            <a:r>
              <a:rPr lang="en-US" sz="3100" dirty="0" smtClean="0"/>
              <a:t>Poverty alleviation, sustainable use of fish. </a:t>
            </a:r>
            <a:r>
              <a:rPr lang="en-US" sz="3100" dirty="0"/>
              <a:t>r</a:t>
            </a:r>
            <a:r>
              <a:rPr lang="en-US" sz="3100" dirty="0" smtClean="0"/>
              <a:t>es. </a:t>
            </a:r>
            <a:r>
              <a:rPr lang="en-US" sz="3100" dirty="0"/>
              <a:t>a</a:t>
            </a:r>
            <a:r>
              <a:rPr lang="en-US" sz="3100" dirty="0" smtClean="0"/>
              <a:t>nd disaster preparedness and SP</a:t>
            </a:r>
            <a:endParaRPr lang="en-US" sz="4000" dirty="0"/>
          </a:p>
        </p:txBody>
      </p:sp>
      <p:sp>
        <p:nvSpPr>
          <p:cNvPr id="5" name="TextBox 4"/>
          <p:cNvSpPr txBox="1"/>
          <p:nvPr/>
        </p:nvSpPr>
        <p:spPr>
          <a:xfrm>
            <a:off x="7391400" y="6611779"/>
            <a:ext cx="1752600" cy="246221"/>
          </a:xfrm>
          <a:prstGeom prst="rect">
            <a:avLst/>
          </a:prstGeom>
          <a:noFill/>
        </p:spPr>
        <p:txBody>
          <a:bodyPr wrap="square" rtlCol="0">
            <a:spAutoFit/>
          </a:bodyPr>
          <a:lstStyle/>
          <a:p>
            <a:r>
              <a:rPr lang="en-US" sz="1000" b="1" dirty="0" smtClean="0">
                <a:solidFill>
                  <a:schemeClr val="bg1"/>
                </a:solidFill>
              </a:rPr>
              <a:t>TANZANIA/Ian </a:t>
            </a:r>
            <a:r>
              <a:rPr lang="en-US" sz="1000" b="1" dirty="0" err="1" smtClean="0">
                <a:solidFill>
                  <a:schemeClr val="bg1"/>
                </a:solidFill>
              </a:rPr>
              <a:t>Bryceson</a:t>
            </a:r>
            <a:endParaRPr lang="en-US" sz="1000" b="1" dirty="0">
              <a:solidFill>
                <a:schemeClr val="bg1"/>
              </a:solidFill>
            </a:endParaRPr>
          </a:p>
        </p:txBody>
      </p:sp>
    </p:spTree>
    <p:extLst>
      <p:ext uri="{BB962C8B-B14F-4D97-AF65-F5344CB8AC3E}">
        <p14:creationId xmlns:p14="http://schemas.microsoft.com/office/powerpoint/2010/main" val="3464860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Sangeetha\Desktop\Photos for Sebastian\Migrant workers working on a Thai boat Samut Sakhon Thailand -ILO.jpg"/>
          <p:cNvPicPr>
            <a:picLocks noChangeAspect="1" noChangeArrowheads="1"/>
          </p:cNvPicPr>
          <p:nvPr/>
        </p:nvPicPr>
        <p:blipFill>
          <a:blip r:embed="rId3" cstate="email"/>
          <a:srcRect/>
          <a:stretch>
            <a:fillRect/>
          </a:stretch>
        </p:blipFill>
        <p:spPr bwMode="auto">
          <a:xfrm>
            <a:off x="4572000" y="3505200"/>
            <a:ext cx="4114800" cy="2971800"/>
          </a:xfrm>
          <a:prstGeom prst="rect">
            <a:avLst/>
          </a:prstGeom>
          <a:noFill/>
        </p:spPr>
      </p:pic>
      <p:sp>
        <p:nvSpPr>
          <p:cNvPr id="3" name="Content Placeholder 2"/>
          <p:cNvSpPr>
            <a:spLocks noGrp="1"/>
          </p:cNvSpPr>
          <p:nvPr>
            <p:ph idx="1"/>
          </p:nvPr>
        </p:nvSpPr>
        <p:spPr>
          <a:xfrm>
            <a:off x="457200" y="1024129"/>
            <a:ext cx="7924800" cy="5452871"/>
          </a:xfrm>
        </p:spPr>
        <p:txBody>
          <a:bodyPr>
            <a:normAutofit fontScale="85000" lnSpcReduction="20000"/>
          </a:bodyPr>
          <a:lstStyle/>
          <a:p>
            <a:pPr>
              <a:buFont typeface="Arial" panose="020B0604020202020204" pitchFamily="34" charset="0"/>
              <a:buChar char="•"/>
              <a:defRPr/>
            </a:pPr>
            <a:r>
              <a:rPr lang="en-US" dirty="0" smtClean="0"/>
              <a:t>Need to undertake studies to find out linkages (Costa Rica)</a:t>
            </a:r>
          </a:p>
          <a:p>
            <a:pPr>
              <a:buFont typeface="Arial" panose="020B0604020202020204" pitchFamily="34" charset="0"/>
              <a:buChar char="•"/>
              <a:defRPr/>
            </a:pPr>
            <a:r>
              <a:rPr lang="en-US" dirty="0" smtClean="0"/>
              <a:t>Village Coop Bank (VICOBA) a success in providing credit but did not lead to promoting sustainable use of fisheries (Tanzania)</a:t>
            </a:r>
          </a:p>
          <a:p>
            <a:pPr>
              <a:buFont typeface="Arial" panose="020B0604020202020204" pitchFamily="34" charset="0"/>
              <a:buChar char="•"/>
              <a:defRPr/>
            </a:pPr>
            <a:r>
              <a:rPr lang="en-US" dirty="0" smtClean="0"/>
              <a:t>Social protection only provides a basic level of human security; these schemes neither reduce poverty, nor make fishery practices more sustainable (Thailand)</a:t>
            </a:r>
          </a:p>
          <a:p>
            <a:pPr>
              <a:buFont typeface="Arial" panose="020B0604020202020204" pitchFamily="34" charset="0"/>
              <a:buChar char="•"/>
              <a:defRPr/>
            </a:pPr>
            <a:r>
              <a:rPr lang="en-US" dirty="0" smtClean="0"/>
              <a:t>Disaster preparedness                                                  and </a:t>
            </a:r>
            <a:r>
              <a:rPr lang="en-US" dirty="0" err="1" smtClean="0"/>
              <a:t>sust</a:t>
            </a:r>
            <a:r>
              <a:rPr lang="en-US" dirty="0" smtClean="0"/>
              <a:t>. use of fish. res.                                              do not benefit from                                                   social protection                                                 (Maharashtra, India)</a:t>
            </a:r>
          </a:p>
          <a:p>
            <a:pPr>
              <a:buFont typeface="Arial" panose="020B0604020202020204" pitchFamily="34" charset="0"/>
              <a:buChar char="•"/>
              <a:defRPr/>
            </a:pPr>
            <a:r>
              <a:rPr lang="en-US" dirty="0" smtClean="0"/>
              <a:t>SP meeting basic                                                             needs can complement                                                    fisheries management                                            (Venezuela)</a:t>
            </a:r>
          </a:p>
          <a:p>
            <a:endParaRPr lang="en-US" dirty="0"/>
          </a:p>
        </p:txBody>
      </p:sp>
      <p:sp>
        <p:nvSpPr>
          <p:cNvPr id="2" name="Title 1"/>
          <p:cNvSpPr>
            <a:spLocks noGrp="1"/>
          </p:cNvSpPr>
          <p:nvPr>
            <p:ph type="title"/>
          </p:nvPr>
        </p:nvSpPr>
        <p:spPr>
          <a:xfrm>
            <a:off x="457200" y="0"/>
            <a:ext cx="8229600" cy="1143000"/>
          </a:xfrm>
        </p:spPr>
        <p:txBody>
          <a:bodyPr>
            <a:noAutofit/>
          </a:bodyPr>
          <a:lstStyle/>
          <a:p>
            <a:pPr algn="ctr"/>
            <a:r>
              <a:rPr lang="en-US" sz="2800" dirty="0"/>
              <a:t>Poverty alleviation, </a:t>
            </a:r>
            <a:r>
              <a:rPr lang="en-US" sz="2800" dirty="0" err="1" smtClean="0"/>
              <a:t>sust</a:t>
            </a:r>
            <a:r>
              <a:rPr lang="en-US" sz="2800" dirty="0" smtClean="0"/>
              <a:t>. </a:t>
            </a:r>
            <a:r>
              <a:rPr lang="en-US" sz="2800" dirty="0"/>
              <a:t>use of </a:t>
            </a:r>
            <a:r>
              <a:rPr lang="en-US" sz="2800" dirty="0" smtClean="0"/>
              <a:t>fish. Res. </a:t>
            </a:r>
            <a:r>
              <a:rPr lang="en-US" sz="2800" dirty="0"/>
              <a:t>and disaster </a:t>
            </a:r>
            <a:r>
              <a:rPr lang="en-US" sz="2800" dirty="0" smtClean="0"/>
              <a:t>prep, </a:t>
            </a:r>
            <a:r>
              <a:rPr lang="en-US" sz="2800" dirty="0"/>
              <a:t>and </a:t>
            </a:r>
            <a:r>
              <a:rPr lang="en-US" sz="2800" dirty="0" smtClean="0"/>
              <a:t>SP (2)</a:t>
            </a:r>
            <a:endParaRPr lang="en-US" sz="2800" dirty="0"/>
          </a:p>
        </p:txBody>
      </p:sp>
      <p:sp>
        <p:nvSpPr>
          <p:cNvPr id="6" name="TextBox 5"/>
          <p:cNvSpPr txBox="1"/>
          <p:nvPr/>
        </p:nvSpPr>
        <p:spPr>
          <a:xfrm>
            <a:off x="3886200" y="6459379"/>
            <a:ext cx="1219200" cy="246221"/>
          </a:xfrm>
          <a:prstGeom prst="rect">
            <a:avLst/>
          </a:prstGeom>
          <a:noFill/>
        </p:spPr>
        <p:txBody>
          <a:bodyPr wrap="square" rtlCol="0">
            <a:spAutoFit/>
          </a:bodyPr>
          <a:lstStyle/>
          <a:p>
            <a:r>
              <a:rPr lang="en-US" sz="1000" b="1" dirty="0" smtClean="0">
                <a:solidFill>
                  <a:schemeClr val="bg1"/>
                </a:solidFill>
              </a:rPr>
              <a:t>THAILAND/ILO</a:t>
            </a:r>
            <a:endParaRPr lang="en-US" sz="1000" b="1" dirty="0">
              <a:solidFill>
                <a:schemeClr val="bg1"/>
              </a:solidFill>
            </a:endParaRPr>
          </a:p>
        </p:txBody>
      </p:sp>
      <p:sp>
        <p:nvSpPr>
          <p:cNvPr id="8" name="TextBox 7"/>
          <p:cNvSpPr txBox="1"/>
          <p:nvPr/>
        </p:nvSpPr>
        <p:spPr>
          <a:xfrm>
            <a:off x="4572000" y="6230779"/>
            <a:ext cx="1143000" cy="246221"/>
          </a:xfrm>
          <a:prstGeom prst="rect">
            <a:avLst/>
          </a:prstGeom>
          <a:noFill/>
        </p:spPr>
        <p:txBody>
          <a:bodyPr wrap="square" rtlCol="0">
            <a:spAutoFit/>
          </a:bodyPr>
          <a:lstStyle/>
          <a:p>
            <a:r>
              <a:rPr lang="en-US" sz="1000" b="1" dirty="0" smtClean="0">
                <a:solidFill>
                  <a:schemeClr val="bg1"/>
                </a:solidFill>
              </a:rPr>
              <a:t>THAILAND/ILO</a:t>
            </a:r>
            <a:endParaRPr lang="en-US" sz="1000" b="1" dirty="0">
              <a:solidFill>
                <a:schemeClr val="bg1"/>
              </a:solidFill>
            </a:endParaRPr>
          </a:p>
        </p:txBody>
      </p:sp>
    </p:spTree>
    <p:extLst>
      <p:ext uri="{BB962C8B-B14F-4D97-AF65-F5344CB8AC3E}">
        <p14:creationId xmlns:p14="http://schemas.microsoft.com/office/powerpoint/2010/main" val="4036055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839200" cy="5410200"/>
          </a:xfrm>
        </p:spPr>
        <p:txBody>
          <a:bodyPr>
            <a:normAutofit fontScale="77500" lnSpcReduction="20000"/>
          </a:bodyPr>
          <a:lstStyle/>
          <a:p>
            <a:pPr>
              <a:buFont typeface="Arial" panose="020B0604020202020204" pitchFamily="34" charset="0"/>
              <a:buChar char="•"/>
              <a:defRPr/>
            </a:pPr>
            <a:r>
              <a:rPr lang="en-US" dirty="0" smtClean="0"/>
              <a:t>Importance of political will and having stronger organizations (Canada)</a:t>
            </a:r>
          </a:p>
          <a:p>
            <a:pPr>
              <a:buFont typeface="Arial" panose="020B0604020202020204" pitchFamily="34" charset="0"/>
              <a:buChar char="•"/>
              <a:defRPr/>
            </a:pPr>
            <a:r>
              <a:rPr lang="en-US" dirty="0" smtClean="0"/>
              <a:t>Greater coordination between line agencies (Costa Rica)</a:t>
            </a:r>
          </a:p>
          <a:p>
            <a:pPr>
              <a:buFont typeface="Arial" panose="020B0604020202020204" pitchFamily="34" charset="0"/>
              <a:buChar char="•"/>
              <a:defRPr/>
            </a:pPr>
            <a:r>
              <a:rPr lang="en-US" dirty="0" smtClean="0"/>
              <a:t>Effective delivery mechanisms, </a:t>
            </a:r>
            <a:r>
              <a:rPr lang="en-US" dirty="0" err="1" smtClean="0"/>
              <a:t>esp</a:t>
            </a:r>
            <a:r>
              <a:rPr lang="en-US" dirty="0" smtClean="0"/>
              <a:t> using direct cash transfer using IT (UIDAI, India), better targeted schemes (vulnerable and marginalized, women, etc), training (Maharashtra, India)</a:t>
            </a:r>
          </a:p>
          <a:p>
            <a:pPr>
              <a:buFont typeface="Arial" panose="020B0604020202020204" pitchFamily="34" charset="0"/>
              <a:buChar char="•"/>
              <a:defRPr/>
            </a:pPr>
            <a:r>
              <a:rPr lang="en-US" dirty="0" smtClean="0"/>
              <a:t>Enhance the capacity of the State; create employment opportunities outside fisheries to raise wages in fisheries; design a social protection                                                </a:t>
            </a:r>
            <a:r>
              <a:rPr lang="en-US" dirty="0" err="1" smtClean="0"/>
              <a:t>programme</a:t>
            </a:r>
            <a:r>
              <a:rPr lang="en-US" dirty="0" smtClean="0"/>
              <a:t> appropriate for                                                    SSF; improve overall working                                               conditions; involve families of                                                       fishers in fisheries management                                                               (Peru)</a:t>
            </a:r>
          </a:p>
          <a:p>
            <a:pPr>
              <a:buFont typeface="Arial" panose="020B0604020202020204" pitchFamily="34" charset="0"/>
              <a:buChar char="•"/>
              <a:defRPr/>
            </a:pPr>
            <a:r>
              <a:rPr lang="en-US" dirty="0" smtClean="0"/>
              <a:t>Livelihood diversification                                                                       (South Africa, Tanzania, Peru,                                                                    Uganda) and SP only a useful                                                                backup; Protect tenure rights of                                                                fishing communities (Thailand)</a:t>
            </a:r>
          </a:p>
        </p:txBody>
      </p:sp>
      <p:sp>
        <p:nvSpPr>
          <p:cNvPr id="2" name="Title 1"/>
          <p:cNvSpPr>
            <a:spLocks noGrp="1"/>
          </p:cNvSpPr>
          <p:nvPr>
            <p:ph type="title"/>
          </p:nvPr>
        </p:nvSpPr>
        <p:spPr>
          <a:xfrm>
            <a:off x="457200" y="228600"/>
            <a:ext cx="8229600" cy="1143000"/>
          </a:xfrm>
        </p:spPr>
        <p:txBody>
          <a:bodyPr>
            <a:noAutofit/>
          </a:bodyPr>
          <a:lstStyle/>
          <a:p>
            <a:pPr algn="ctr"/>
            <a:r>
              <a:rPr lang="en-US" sz="2400" dirty="0" smtClean="0"/>
              <a:t>How can SP schemes in combination with fisheries interventions and enabling institutions support sustainable fisheries</a:t>
            </a:r>
            <a:r>
              <a:rPr lang="en-US" sz="3200" dirty="0" smtClean="0"/>
              <a:t>?</a:t>
            </a:r>
            <a:endParaRPr lang="en-US" sz="3200" dirty="0"/>
          </a:p>
        </p:txBody>
      </p:sp>
      <p:pic>
        <p:nvPicPr>
          <p:cNvPr id="21510" name="Picture 6" descr="Z:\e\Bangkok Presentation Pictures\Protests\Cape Town, South Africa - Unions, civil society and traditional fishers march in protest to provi.jpg"/>
          <p:cNvPicPr>
            <a:picLocks noChangeAspect="1" noChangeArrowheads="1"/>
          </p:cNvPicPr>
          <p:nvPr/>
        </p:nvPicPr>
        <p:blipFill>
          <a:blip r:embed="rId2" cstate="email"/>
          <a:srcRect/>
          <a:stretch>
            <a:fillRect/>
          </a:stretch>
        </p:blipFill>
        <p:spPr bwMode="auto">
          <a:xfrm>
            <a:off x="5107782" y="3849876"/>
            <a:ext cx="3731418" cy="2627124"/>
          </a:xfrm>
          <a:prstGeom prst="rect">
            <a:avLst/>
          </a:prstGeom>
          <a:noFill/>
        </p:spPr>
      </p:pic>
      <p:sp>
        <p:nvSpPr>
          <p:cNvPr id="9" name="TextBox 8"/>
          <p:cNvSpPr txBox="1"/>
          <p:nvPr/>
        </p:nvSpPr>
        <p:spPr>
          <a:xfrm>
            <a:off x="7239000" y="6535579"/>
            <a:ext cx="1752600" cy="215444"/>
          </a:xfrm>
          <a:prstGeom prst="rect">
            <a:avLst/>
          </a:prstGeom>
          <a:noFill/>
        </p:spPr>
        <p:txBody>
          <a:bodyPr wrap="square" rtlCol="0">
            <a:spAutoFit/>
          </a:bodyPr>
          <a:lstStyle/>
          <a:p>
            <a:r>
              <a:rPr lang="en-US" sz="800" b="1" dirty="0" smtClean="0">
                <a:solidFill>
                  <a:schemeClr val="bg1"/>
                </a:solidFill>
              </a:rPr>
              <a:t>SOUTH AFRICA/ MASIFUNDISE</a:t>
            </a:r>
            <a:endParaRPr lang="en-US" sz="800" b="1" dirty="0">
              <a:solidFill>
                <a:schemeClr val="bg1"/>
              </a:solidFill>
            </a:endParaRPr>
          </a:p>
        </p:txBody>
      </p:sp>
      <p:sp>
        <p:nvSpPr>
          <p:cNvPr id="6" name="TextBox 5"/>
          <p:cNvSpPr txBox="1"/>
          <p:nvPr/>
        </p:nvSpPr>
        <p:spPr>
          <a:xfrm>
            <a:off x="6858000" y="6230779"/>
            <a:ext cx="2057400" cy="246221"/>
          </a:xfrm>
          <a:prstGeom prst="rect">
            <a:avLst/>
          </a:prstGeom>
          <a:noFill/>
        </p:spPr>
        <p:txBody>
          <a:bodyPr wrap="square" rtlCol="0">
            <a:spAutoFit/>
          </a:bodyPr>
          <a:lstStyle/>
          <a:p>
            <a:r>
              <a:rPr lang="en-US" sz="1000" b="1" dirty="0" smtClean="0">
                <a:solidFill>
                  <a:schemeClr val="bg1"/>
                </a:solidFill>
              </a:rPr>
              <a:t>SOUTH AFRICA/ MASIFUNDISE</a:t>
            </a:r>
            <a:endParaRPr lang="en-US" sz="1000" b="1" dirty="0">
              <a:solidFill>
                <a:schemeClr val="bg1"/>
              </a:solidFill>
            </a:endParaRPr>
          </a:p>
        </p:txBody>
      </p:sp>
    </p:spTree>
    <p:extLst>
      <p:ext uri="{BB962C8B-B14F-4D97-AF65-F5344CB8AC3E}">
        <p14:creationId xmlns:p14="http://schemas.microsoft.com/office/powerpoint/2010/main" val="1084216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power\BACK INSIDE Oyster beds in Mandira back  inside.JPG"/>
          <p:cNvPicPr>
            <a:picLocks noChangeAspect="1" noChangeArrowheads="1"/>
          </p:cNvPicPr>
          <p:nvPr/>
        </p:nvPicPr>
        <p:blipFill>
          <a:blip r:embed="rId2" cstate="print"/>
          <a:srcRect/>
          <a:stretch>
            <a:fillRect/>
          </a:stretch>
        </p:blipFill>
        <p:spPr bwMode="auto">
          <a:xfrm>
            <a:off x="4800600" y="3962400"/>
            <a:ext cx="3886200" cy="2778098"/>
          </a:xfrm>
          <a:prstGeom prst="rect">
            <a:avLst/>
          </a:prstGeom>
          <a:noFill/>
        </p:spPr>
      </p:pic>
      <p:sp>
        <p:nvSpPr>
          <p:cNvPr id="2" name="Content Placeholder 1"/>
          <p:cNvSpPr>
            <a:spLocks noGrp="1"/>
          </p:cNvSpPr>
          <p:nvPr>
            <p:ph idx="1"/>
          </p:nvPr>
        </p:nvSpPr>
        <p:spPr/>
        <p:txBody>
          <a:bodyPr>
            <a:normAutofit fontScale="92500" lnSpcReduction="10000"/>
          </a:bodyPr>
          <a:lstStyle/>
          <a:p>
            <a:pPr>
              <a:buFont typeface="Arial" panose="020B0604020202020204" pitchFamily="34" charset="0"/>
              <a:buChar char="•"/>
              <a:defRPr/>
            </a:pPr>
            <a:r>
              <a:rPr lang="en-US" dirty="0" smtClean="0"/>
              <a:t>Pollution, depletion (Brazil)--low impact tourism; creation of MPAs with the participation of fishing communities</a:t>
            </a:r>
          </a:p>
          <a:p>
            <a:pPr>
              <a:buFont typeface="Arial" panose="020B0604020202020204" pitchFamily="34" charset="0"/>
              <a:buChar char="•"/>
              <a:defRPr/>
            </a:pPr>
            <a:r>
              <a:rPr lang="en-US" dirty="0" smtClean="0"/>
              <a:t>Owner operator policy is the only way to protect harvesting communities (Eastern Canada)</a:t>
            </a:r>
          </a:p>
          <a:p>
            <a:pPr>
              <a:buFont typeface="Arial" panose="020B0604020202020204" pitchFamily="34" charset="0"/>
              <a:buChar char="•"/>
              <a:defRPr/>
            </a:pPr>
            <a:r>
              <a:rPr lang="en-US" dirty="0" smtClean="0"/>
              <a:t>Unfair competition from bottom trawlers (Costa Rica)—SP policies are necessary but not sufficient to address the problems confronting SSF; improve visibility of SSF;                                           issue fishing permits;                                         creation of responsible                                                                        fishing zones</a:t>
            </a:r>
          </a:p>
        </p:txBody>
      </p:sp>
      <p:sp>
        <p:nvSpPr>
          <p:cNvPr id="3" name="Title 2"/>
          <p:cNvSpPr>
            <a:spLocks noGrp="1"/>
          </p:cNvSpPr>
          <p:nvPr>
            <p:ph type="title"/>
          </p:nvPr>
        </p:nvSpPr>
        <p:spPr/>
        <p:txBody>
          <a:bodyPr>
            <a:noAutofit/>
          </a:bodyPr>
          <a:lstStyle/>
          <a:p>
            <a:pPr algn="ctr"/>
            <a:r>
              <a:rPr lang="en-US" sz="3200" dirty="0" smtClean="0"/>
              <a:t>Barriers/challenges to remain as fishers and the role of SP in addressing them</a:t>
            </a:r>
            <a:endParaRPr lang="en-US" sz="3200" dirty="0"/>
          </a:p>
        </p:txBody>
      </p:sp>
      <p:sp>
        <p:nvSpPr>
          <p:cNvPr id="5" name="TextBox 4"/>
          <p:cNvSpPr txBox="1"/>
          <p:nvPr/>
        </p:nvSpPr>
        <p:spPr>
          <a:xfrm>
            <a:off x="7086600" y="6383179"/>
            <a:ext cx="1752600" cy="246221"/>
          </a:xfrm>
          <a:prstGeom prst="rect">
            <a:avLst/>
          </a:prstGeom>
          <a:noFill/>
        </p:spPr>
        <p:txBody>
          <a:bodyPr wrap="square" rtlCol="0">
            <a:spAutoFit/>
          </a:bodyPr>
          <a:lstStyle/>
          <a:p>
            <a:r>
              <a:rPr lang="en-US" sz="1000" b="1" dirty="0" smtClean="0">
                <a:solidFill>
                  <a:schemeClr val="bg1"/>
                </a:solidFill>
              </a:rPr>
              <a:t>BRAZIL MPA/ Paul Seifert</a:t>
            </a:r>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angeetha\Google Drive\Indian Fishers Housing\Shoe dhonis Prasad August 2006 042.jpg"/>
          <p:cNvPicPr>
            <a:picLocks noChangeAspect="1" noChangeArrowheads="1"/>
          </p:cNvPicPr>
          <p:nvPr/>
        </p:nvPicPr>
        <p:blipFill>
          <a:blip r:embed="rId2" cstate="print"/>
          <a:srcRect/>
          <a:stretch>
            <a:fillRect/>
          </a:stretch>
        </p:blipFill>
        <p:spPr bwMode="auto">
          <a:xfrm>
            <a:off x="5410200" y="1752600"/>
            <a:ext cx="3276600" cy="2667000"/>
          </a:xfrm>
          <a:prstGeom prst="rect">
            <a:avLst/>
          </a:prstGeom>
          <a:noFill/>
        </p:spPr>
      </p:pic>
      <p:sp>
        <p:nvSpPr>
          <p:cNvPr id="2" name="Content Placeholder 1"/>
          <p:cNvSpPr>
            <a:spLocks noGrp="1"/>
          </p:cNvSpPr>
          <p:nvPr>
            <p:ph idx="1"/>
          </p:nvPr>
        </p:nvSpPr>
        <p:spPr>
          <a:xfrm>
            <a:off x="457200" y="1828800"/>
            <a:ext cx="8153400" cy="4178491"/>
          </a:xfrm>
        </p:spPr>
        <p:txBody>
          <a:bodyPr>
            <a:normAutofit fontScale="85000" lnSpcReduction="20000"/>
          </a:bodyPr>
          <a:lstStyle/>
          <a:p>
            <a:pPr>
              <a:buFont typeface="Arial" panose="020B0604020202020204" pitchFamily="34" charset="0"/>
              <a:buChar char="•"/>
              <a:defRPr/>
            </a:pPr>
            <a:r>
              <a:rPr lang="en-US" dirty="0" smtClean="0"/>
              <a:t>Investment in fishing is risky;                                improve social protection of                                          the small-scale investor                                     (guaranteed revenue; provision                                        for reconversion of vessels)</a:t>
            </a:r>
          </a:p>
          <a:p>
            <a:pPr>
              <a:buFont typeface="Arial" panose="020B0604020202020204" pitchFamily="34" charset="0"/>
              <a:buChar char="•"/>
              <a:defRPr/>
            </a:pPr>
            <a:r>
              <a:rPr lang="en-US" dirty="0" smtClean="0"/>
              <a:t>Enhance the closed season                                     allowance (Maharashtra, India)</a:t>
            </a:r>
          </a:p>
          <a:p>
            <a:pPr>
              <a:buFont typeface="Arial" panose="020B0604020202020204" pitchFamily="34" charset="0"/>
              <a:buChar char="•"/>
              <a:defRPr/>
            </a:pPr>
            <a:r>
              <a:rPr lang="en-US" dirty="0" smtClean="0"/>
              <a:t>Secure the basic needs of                                            fishing </a:t>
            </a:r>
            <a:r>
              <a:rPr lang="en-US" dirty="0" smtClean="0"/>
              <a:t>communities (Venezuela)</a:t>
            </a:r>
            <a:endParaRPr lang="en-US" dirty="0" smtClean="0"/>
          </a:p>
          <a:p>
            <a:pPr>
              <a:buFont typeface="Arial" panose="020B0604020202020204" pitchFamily="34" charset="0"/>
              <a:buChar char="•"/>
              <a:defRPr/>
            </a:pPr>
            <a:r>
              <a:rPr lang="en-US" dirty="0" smtClean="0"/>
              <a:t>Lack of capital, weather conditions, scarcity of fishery resources, exploitative value chain, debt bondage to middlemen (Indonesia</a:t>
            </a:r>
            <a:r>
              <a:rPr lang="en-US" dirty="0" smtClean="0"/>
              <a:t>)- </a:t>
            </a:r>
            <a:r>
              <a:rPr lang="en-US" dirty="0" smtClean="0"/>
              <a:t>SP can give some relief; but focus on other economic activities, fair trade, etc.</a:t>
            </a:r>
          </a:p>
          <a:p>
            <a:endParaRPr lang="en-US" dirty="0"/>
          </a:p>
        </p:txBody>
      </p:sp>
      <p:sp>
        <p:nvSpPr>
          <p:cNvPr id="3" name="Title 2"/>
          <p:cNvSpPr>
            <a:spLocks noGrp="1"/>
          </p:cNvSpPr>
          <p:nvPr>
            <p:ph type="title"/>
          </p:nvPr>
        </p:nvSpPr>
        <p:spPr/>
        <p:txBody>
          <a:bodyPr>
            <a:noAutofit/>
          </a:bodyPr>
          <a:lstStyle/>
          <a:p>
            <a:r>
              <a:rPr lang="en-US" sz="2800" dirty="0" smtClean="0"/>
              <a:t>Barriers/challenges to remain as fishers and the role of SP in addressing them-2</a:t>
            </a:r>
            <a:endParaRPr lang="en-US" sz="2800" dirty="0"/>
          </a:p>
        </p:txBody>
      </p:sp>
      <p:sp>
        <p:nvSpPr>
          <p:cNvPr id="7" name="TextBox 6"/>
          <p:cNvSpPr txBox="1"/>
          <p:nvPr/>
        </p:nvSpPr>
        <p:spPr>
          <a:xfrm>
            <a:off x="7315200" y="4173379"/>
            <a:ext cx="1447800" cy="246221"/>
          </a:xfrm>
          <a:prstGeom prst="rect">
            <a:avLst/>
          </a:prstGeom>
          <a:noFill/>
        </p:spPr>
        <p:txBody>
          <a:bodyPr wrap="square" rtlCol="0">
            <a:spAutoFit/>
          </a:bodyPr>
          <a:lstStyle/>
          <a:p>
            <a:r>
              <a:rPr lang="en-US" sz="1000" b="1" dirty="0" smtClean="0">
                <a:solidFill>
                  <a:schemeClr val="bg1"/>
                </a:solidFill>
              </a:rPr>
              <a:t>INDIA/Prasad/ICM</a:t>
            </a:r>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Arial" panose="020B0604020202020204" pitchFamily="34" charset="0"/>
              <a:buChar char="•"/>
              <a:defRPr/>
            </a:pPr>
            <a:r>
              <a:rPr lang="en-US" dirty="0" smtClean="0"/>
              <a:t>Urbanization, acquisition of coastal land by the State, poor organization of fishers, lack of sensitivity to fisheries, variability of weather (Tanzania). Diversification into aquaculture and </a:t>
            </a:r>
            <a:r>
              <a:rPr lang="en-US" dirty="0" err="1" smtClean="0"/>
              <a:t>mariculture</a:t>
            </a:r>
            <a:r>
              <a:rPr lang="en-US" dirty="0" smtClean="0"/>
              <a:t> operations </a:t>
            </a:r>
          </a:p>
          <a:p>
            <a:pPr>
              <a:buFont typeface="Arial" panose="020B0604020202020204" pitchFamily="34" charset="0"/>
              <a:buChar char="•"/>
              <a:defRPr/>
            </a:pPr>
            <a:r>
              <a:rPr lang="en-US" dirty="0" smtClean="0"/>
              <a:t>Declining fish stocks; high cost of processing; preference to oil and gas;                                          IUU fishing; pressure on                                       water bodies from economic                                       activities; lack of proper                                         regulation and enforcement                                         (Ghana</a:t>
            </a:r>
            <a:r>
              <a:rPr lang="en-US" dirty="0" smtClean="0"/>
              <a:t>)-social </a:t>
            </a:r>
            <a:r>
              <a:rPr lang="en-US" dirty="0" smtClean="0"/>
              <a:t>protection                                                   regime is disjointed and                                       inadequate </a:t>
            </a:r>
          </a:p>
          <a:p>
            <a:endParaRPr lang="en-US" dirty="0"/>
          </a:p>
        </p:txBody>
      </p:sp>
      <p:sp>
        <p:nvSpPr>
          <p:cNvPr id="3" name="Title 2"/>
          <p:cNvSpPr>
            <a:spLocks noGrp="1"/>
          </p:cNvSpPr>
          <p:nvPr>
            <p:ph type="title"/>
          </p:nvPr>
        </p:nvSpPr>
        <p:spPr/>
        <p:txBody>
          <a:bodyPr>
            <a:noAutofit/>
          </a:bodyPr>
          <a:lstStyle/>
          <a:p>
            <a:r>
              <a:rPr lang="en-US" sz="2800" dirty="0" smtClean="0"/>
              <a:t>Barriers/challenges to remain as fishers and the role of SP in addressing them-3</a:t>
            </a:r>
            <a:endParaRPr lang="en-US" sz="2800" dirty="0"/>
          </a:p>
        </p:txBody>
      </p:sp>
      <p:pic>
        <p:nvPicPr>
          <p:cNvPr id="3075" name="Picture 3" descr="C:\Users\Sangeetha\Desktop\Photos for Sebastian\Venezula  by Leo Walter González Cabellos.jpg"/>
          <p:cNvPicPr>
            <a:picLocks noChangeAspect="1" noChangeArrowheads="1"/>
          </p:cNvPicPr>
          <p:nvPr/>
        </p:nvPicPr>
        <p:blipFill>
          <a:blip r:embed="rId2"/>
          <a:srcRect/>
          <a:stretch>
            <a:fillRect/>
          </a:stretch>
        </p:blipFill>
        <p:spPr bwMode="auto">
          <a:xfrm>
            <a:off x="5410199" y="3505199"/>
            <a:ext cx="3276601" cy="2717181"/>
          </a:xfrm>
          <a:prstGeom prst="rect">
            <a:avLst/>
          </a:prstGeom>
          <a:noFill/>
        </p:spPr>
      </p:pic>
      <p:sp>
        <p:nvSpPr>
          <p:cNvPr id="6" name="TextBox 5"/>
          <p:cNvSpPr txBox="1"/>
          <p:nvPr/>
        </p:nvSpPr>
        <p:spPr>
          <a:xfrm>
            <a:off x="5943600" y="5994484"/>
            <a:ext cx="2819400" cy="253916"/>
          </a:xfrm>
          <a:prstGeom prst="rect">
            <a:avLst/>
          </a:prstGeom>
          <a:noFill/>
        </p:spPr>
        <p:txBody>
          <a:bodyPr wrap="square" rtlCol="0">
            <a:spAutoFit/>
          </a:bodyPr>
          <a:lstStyle/>
          <a:p>
            <a:r>
              <a:rPr lang="es-ES" sz="1000" b="1" dirty="0" smtClean="0">
                <a:solidFill>
                  <a:schemeClr val="bg1"/>
                </a:solidFill>
              </a:rPr>
              <a:t>VENEZUELA/Leo Walter González Cabellos</a:t>
            </a:r>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power\5 small-scale fisher.JPG"/>
          <p:cNvPicPr>
            <a:picLocks noChangeAspect="1" noChangeArrowheads="1"/>
          </p:cNvPicPr>
          <p:nvPr/>
        </p:nvPicPr>
        <p:blipFill>
          <a:blip r:embed="rId2" cstate="print"/>
          <a:srcRect/>
          <a:stretch>
            <a:fillRect/>
          </a:stretch>
        </p:blipFill>
        <p:spPr bwMode="auto">
          <a:xfrm>
            <a:off x="5334000" y="3733800"/>
            <a:ext cx="3581400" cy="2971800"/>
          </a:xfrm>
          <a:prstGeom prst="rect">
            <a:avLst/>
          </a:prstGeom>
          <a:noFill/>
        </p:spPr>
      </p:pic>
      <p:sp>
        <p:nvSpPr>
          <p:cNvPr id="2" name="Content Placeholder 1"/>
          <p:cNvSpPr>
            <a:spLocks noGrp="1"/>
          </p:cNvSpPr>
          <p:nvPr>
            <p:ph idx="1"/>
          </p:nvPr>
        </p:nvSpPr>
        <p:spPr>
          <a:xfrm>
            <a:off x="457200" y="1481329"/>
            <a:ext cx="8305800" cy="4843272"/>
          </a:xfrm>
        </p:spPr>
        <p:txBody>
          <a:bodyPr>
            <a:normAutofit lnSpcReduction="10000"/>
          </a:bodyPr>
          <a:lstStyle/>
          <a:p>
            <a:r>
              <a:rPr lang="en-US" dirty="0" smtClean="0"/>
              <a:t>Growing levels of poverty; increasing number of people relying on fish for food security; restrictive rights-based approach to fisheries that aim to minimize the number of resource users and maximize their profit and value addition— and exclude poor </a:t>
            </a:r>
            <a:r>
              <a:rPr lang="en-US" dirty="0" smtClean="0"/>
              <a:t>fishers. </a:t>
            </a:r>
            <a:endParaRPr lang="en-US" dirty="0" smtClean="0"/>
          </a:p>
          <a:p>
            <a:r>
              <a:rPr lang="en-US" dirty="0" smtClean="0"/>
              <a:t>Need to adopt a livelihood                                    approach instead of a                                            wealth-based approach.                                               SP measures are grossly                                            inadequate to overcome                                               this </a:t>
            </a:r>
            <a:r>
              <a:rPr lang="en-US" dirty="0"/>
              <a:t>barrier (South Africa)</a:t>
            </a:r>
            <a:endParaRPr lang="en-US" dirty="0" smtClean="0"/>
          </a:p>
          <a:p>
            <a:endParaRPr lang="en-US" dirty="0"/>
          </a:p>
        </p:txBody>
      </p:sp>
      <p:sp>
        <p:nvSpPr>
          <p:cNvPr id="3" name="Title 2"/>
          <p:cNvSpPr>
            <a:spLocks noGrp="1"/>
          </p:cNvSpPr>
          <p:nvPr>
            <p:ph type="title"/>
          </p:nvPr>
        </p:nvSpPr>
        <p:spPr/>
        <p:txBody>
          <a:bodyPr>
            <a:noAutofit/>
          </a:bodyPr>
          <a:lstStyle/>
          <a:p>
            <a:r>
              <a:rPr lang="en-US" sz="2800" dirty="0" smtClean="0"/>
              <a:t>Barriers/challenges to remain as fishers and the role of SP in addressing them-4</a:t>
            </a:r>
            <a:endParaRPr lang="en-US" sz="2800" dirty="0"/>
          </a:p>
        </p:txBody>
      </p:sp>
      <p:sp>
        <p:nvSpPr>
          <p:cNvPr id="5" name="TextBox 4"/>
          <p:cNvSpPr txBox="1"/>
          <p:nvPr/>
        </p:nvSpPr>
        <p:spPr>
          <a:xfrm>
            <a:off x="7391400" y="6459379"/>
            <a:ext cx="1524000" cy="246221"/>
          </a:xfrm>
          <a:prstGeom prst="rect">
            <a:avLst/>
          </a:prstGeom>
          <a:noFill/>
        </p:spPr>
        <p:txBody>
          <a:bodyPr wrap="square" rtlCol="0">
            <a:spAutoFit/>
          </a:bodyPr>
          <a:lstStyle/>
          <a:p>
            <a:r>
              <a:rPr lang="en-US" sz="1000" b="1" dirty="0" smtClean="0">
                <a:solidFill>
                  <a:schemeClr val="bg1"/>
                </a:solidFill>
              </a:rPr>
              <a:t>CAMBODIA/Mina Hori</a:t>
            </a:r>
            <a:endParaRPr lang="en-US" sz="10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ngeetha\Desktop\Photos for Sebastian\DSCF1264-1.JPG"/>
          <p:cNvPicPr>
            <a:picLocks noChangeAspect="1" noChangeArrowheads="1"/>
          </p:cNvPicPr>
          <p:nvPr/>
        </p:nvPicPr>
        <p:blipFill>
          <a:blip r:embed="rId2" cstate="email"/>
          <a:srcRect/>
          <a:stretch>
            <a:fillRect/>
          </a:stretch>
        </p:blipFill>
        <p:spPr bwMode="auto">
          <a:xfrm>
            <a:off x="0" y="3810000"/>
            <a:ext cx="9144000" cy="3048000"/>
          </a:xfrm>
          <a:prstGeom prst="rect">
            <a:avLst/>
          </a:prstGeom>
          <a:noFill/>
        </p:spPr>
      </p:pic>
      <p:sp>
        <p:nvSpPr>
          <p:cNvPr id="3" name="Content Placeholder 2"/>
          <p:cNvSpPr>
            <a:spLocks noGrp="1"/>
          </p:cNvSpPr>
          <p:nvPr>
            <p:ph idx="1"/>
          </p:nvPr>
        </p:nvSpPr>
        <p:spPr>
          <a:xfrm>
            <a:off x="457200" y="1371600"/>
            <a:ext cx="8458200" cy="2557271"/>
          </a:xfrm>
        </p:spPr>
        <p:txBody>
          <a:bodyPr>
            <a:normAutofit lnSpcReduction="10000"/>
          </a:bodyPr>
          <a:lstStyle/>
          <a:p>
            <a:r>
              <a:rPr lang="en-US" dirty="0" smtClean="0"/>
              <a:t>Interventions of relevance to the SSF subsector from the State and non-State actors to prevent, manage and overcome a defined set of risks and vulnerabilities</a:t>
            </a:r>
          </a:p>
          <a:p>
            <a:r>
              <a:rPr lang="en-US" dirty="0" smtClean="0"/>
              <a:t>Adoption of legislation and policies that promote the human rights of all citizens</a:t>
            </a:r>
            <a:endParaRPr lang="en-US" dirty="0"/>
          </a:p>
        </p:txBody>
      </p:sp>
      <p:sp>
        <p:nvSpPr>
          <p:cNvPr id="2" name="Title 1"/>
          <p:cNvSpPr>
            <a:spLocks noGrp="1"/>
          </p:cNvSpPr>
          <p:nvPr>
            <p:ph type="title"/>
          </p:nvPr>
        </p:nvSpPr>
        <p:spPr>
          <a:xfrm>
            <a:off x="457200" y="228600"/>
            <a:ext cx="8229600" cy="1143000"/>
          </a:xfrm>
        </p:spPr>
        <p:txBody>
          <a:bodyPr>
            <a:noAutofit/>
          </a:bodyPr>
          <a:lstStyle/>
          <a:p>
            <a:pPr algn="ctr"/>
            <a:r>
              <a:rPr lang="en-US" sz="3600" dirty="0" smtClean="0"/>
              <a:t>ICSF Survey: Social Protection Schemes</a:t>
            </a:r>
            <a:endParaRPr lang="en-US" sz="3600" dirty="0"/>
          </a:p>
        </p:txBody>
      </p:sp>
      <p:sp>
        <p:nvSpPr>
          <p:cNvPr id="5" name="TextBox 4"/>
          <p:cNvSpPr txBox="1"/>
          <p:nvPr/>
        </p:nvSpPr>
        <p:spPr>
          <a:xfrm>
            <a:off x="7696200" y="6477000"/>
            <a:ext cx="1447800" cy="246221"/>
          </a:xfrm>
          <a:prstGeom prst="rect">
            <a:avLst/>
          </a:prstGeom>
          <a:noFill/>
        </p:spPr>
        <p:txBody>
          <a:bodyPr wrap="square" rtlCol="0">
            <a:spAutoFit/>
          </a:bodyPr>
          <a:lstStyle/>
          <a:p>
            <a:r>
              <a:rPr lang="en-US" sz="1000" b="1" dirty="0" smtClean="0">
                <a:solidFill>
                  <a:schemeClr val="bg1"/>
                </a:solidFill>
              </a:rPr>
              <a:t>CAMBODIA/ICSF</a:t>
            </a:r>
            <a:endParaRPr lang="en-US" sz="1000" b="1" dirty="0">
              <a:solidFill>
                <a:schemeClr val="bg1"/>
              </a:solidFill>
            </a:endParaRPr>
          </a:p>
        </p:txBody>
      </p:sp>
    </p:spTree>
    <p:extLst>
      <p:ext uri="{BB962C8B-B14F-4D97-AF65-F5344CB8AC3E}">
        <p14:creationId xmlns:p14="http://schemas.microsoft.com/office/powerpoint/2010/main" val="3352164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90928"/>
            <a:ext cx="8305800" cy="2862072"/>
          </a:xfrm>
        </p:spPr>
        <p:txBody>
          <a:bodyPr>
            <a:normAutofit fontScale="92500" lnSpcReduction="20000"/>
          </a:bodyPr>
          <a:lstStyle/>
          <a:p>
            <a:pPr marL="365125" indent="-14288">
              <a:buNone/>
            </a:pPr>
            <a:r>
              <a:rPr lang="en-US" sz="3200" dirty="0" smtClean="0"/>
              <a:t>“Placing too much emphasis on social protection measures takes away from the real problem, which is that a fundamental paradigm shift is needed within the government institutions…towards small-scale communities and their plight…” (Thailand)  </a:t>
            </a:r>
          </a:p>
          <a:p>
            <a:pPr>
              <a:buNone/>
            </a:pPr>
            <a:endParaRPr lang="en-US" dirty="0"/>
          </a:p>
        </p:txBody>
      </p:sp>
      <p:sp>
        <p:nvSpPr>
          <p:cNvPr id="3" name="Title 2"/>
          <p:cNvSpPr>
            <a:spLocks noGrp="1"/>
          </p:cNvSpPr>
          <p:nvPr>
            <p:ph type="title"/>
          </p:nvPr>
        </p:nvSpPr>
        <p:spPr>
          <a:xfrm>
            <a:off x="457200" y="838200"/>
            <a:ext cx="8229600" cy="1143000"/>
          </a:xfrm>
        </p:spPr>
        <p:txBody>
          <a:bodyPr/>
          <a:lstStyle/>
          <a:p>
            <a:pPr algn="ctr"/>
            <a:r>
              <a:rPr lang="en-US" dirty="0" smtClean="0"/>
              <a:t>In conclusion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ngeetha\Desktop\Photos for Sebastian\by J_ F Hellio  and N Van Ingen Senegal LAST SLIDE.jpg"/>
          <p:cNvPicPr>
            <a:picLocks noChangeAspect="1" noChangeArrowheads="1"/>
          </p:cNvPicPr>
          <p:nvPr/>
        </p:nvPicPr>
        <p:blipFill>
          <a:blip r:embed="rId3" cstate="email">
            <a:lum/>
          </a:blip>
          <a:srcRect/>
          <a:stretch>
            <a:fillRect/>
          </a:stretch>
        </p:blipFill>
        <p:spPr bwMode="auto">
          <a:xfrm>
            <a:off x="0" y="0"/>
            <a:ext cx="9143999" cy="6858000"/>
          </a:xfrm>
          <a:prstGeom prst="rect">
            <a:avLst/>
          </a:prstGeom>
          <a:noFill/>
        </p:spPr>
      </p:pic>
      <p:sp>
        <p:nvSpPr>
          <p:cNvPr id="5" name="TextBox 4"/>
          <p:cNvSpPr txBox="1"/>
          <p:nvPr/>
        </p:nvSpPr>
        <p:spPr>
          <a:xfrm>
            <a:off x="1981200" y="381000"/>
            <a:ext cx="6477000" cy="1862048"/>
          </a:xfrm>
          <a:prstGeom prst="rect">
            <a:avLst/>
          </a:prstGeom>
          <a:noFill/>
        </p:spPr>
        <p:txBody>
          <a:bodyPr wrap="square" rtlCol="0">
            <a:spAutoFit/>
          </a:bodyPr>
          <a:lstStyle/>
          <a:p>
            <a:r>
              <a:rPr lang="en-US" sz="11500" i="1" dirty="0" smtClean="0">
                <a:solidFill>
                  <a:schemeClr val="bg1"/>
                </a:solidFill>
                <a:latin typeface="Monotype Corsiva" pitchFamily="66" charset="0"/>
              </a:rPr>
              <a:t>Thank You</a:t>
            </a:r>
            <a:endParaRPr lang="en-US" sz="11500" i="1" dirty="0">
              <a:solidFill>
                <a:schemeClr val="bg1"/>
              </a:solidFill>
              <a:latin typeface="Monotype Corsiva" pitchFamily="66" charset="0"/>
            </a:endParaRPr>
          </a:p>
        </p:txBody>
      </p:sp>
      <p:sp>
        <p:nvSpPr>
          <p:cNvPr id="6" name="TextBox 5"/>
          <p:cNvSpPr txBox="1"/>
          <p:nvPr/>
        </p:nvSpPr>
        <p:spPr>
          <a:xfrm>
            <a:off x="6172200" y="6477000"/>
            <a:ext cx="2743200" cy="261610"/>
          </a:xfrm>
          <a:prstGeom prst="rect">
            <a:avLst/>
          </a:prstGeom>
          <a:noFill/>
        </p:spPr>
        <p:txBody>
          <a:bodyPr wrap="square" rtlCol="0">
            <a:spAutoFit/>
          </a:bodyPr>
          <a:lstStyle/>
          <a:p>
            <a:r>
              <a:rPr lang="en-US" sz="1100" b="1" dirty="0" smtClean="0">
                <a:solidFill>
                  <a:schemeClr val="bg1"/>
                </a:solidFill>
              </a:rPr>
              <a:t>SENEGAL/J. F </a:t>
            </a:r>
            <a:r>
              <a:rPr lang="en-US" sz="1100" b="1" dirty="0" err="1" smtClean="0">
                <a:solidFill>
                  <a:schemeClr val="bg1"/>
                </a:solidFill>
              </a:rPr>
              <a:t>Hellio</a:t>
            </a:r>
            <a:r>
              <a:rPr lang="en-US" sz="1100" b="1" dirty="0" smtClean="0">
                <a:solidFill>
                  <a:schemeClr val="bg1"/>
                </a:solidFill>
              </a:rPr>
              <a:t> and </a:t>
            </a:r>
            <a:r>
              <a:rPr lang="en-US" sz="1100" b="1" dirty="0" err="1" smtClean="0">
                <a:solidFill>
                  <a:schemeClr val="bg1"/>
                </a:solidFill>
              </a:rPr>
              <a:t>N.Van</a:t>
            </a:r>
            <a:r>
              <a:rPr lang="en-US" sz="1100" b="1" dirty="0" smtClean="0">
                <a:solidFill>
                  <a:schemeClr val="bg1"/>
                </a:solidFill>
              </a:rPr>
              <a:t> </a:t>
            </a:r>
            <a:r>
              <a:rPr lang="en-US" sz="1100" b="1" dirty="0" err="1" smtClean="0">
                <a:solidFill>
                  <a:schemeClr val="bg1"/>
                </a:solidFill>
              </a:rPr>
              <a:t>Ingen</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ngeetha\Desktop\Photos for Sebastian\Brazil by Naina PIERRI.jpg"/>
          <p:cNvPicPr>
            <a:picLocks noChangeAspect="1" noChangeArrowheads="1"/>
          </p:cNvPicPr>
          <p:nvPr/>
        </p:nvPicPr>
        <p:blipFill>
          <a:blip r:embed="rId2" cstate="email"/>
          <a:srcRect/>
          <a:stretch>
            <a:fillRect/>
          </a:stretch>
        </p:blipFill>
        <p:spPr bwMode="auto">
          <a:xfrm>
            <a:off x="4552559" y="3657600"/>
            <a:ext cx="4286641" cy="2895600"/>
          </a:xfrm>
          <a:prstGeom prst="rect">
            <a:avLst/>
          </a:prstGeom>
          <a:noFill/>
        </p:spPr>
      </p:pic>
      <p:sp>
        <p:nvSpPr>
          <p:cNvPr id="3" name="Content Placeholder 2"/>
          <p:cNvSpPr>
            <a:spLocks noGrp="1"/>
          </p:cNvSpPr>
          <p:nvPr>
            <p:ph idx="1"/>
          </p:nvPr>
        </p:nvSpPr>
        <p:spPr>
          <a:xfrm>
            <a:off x="457200" y="990600"/>
            <a:ext cx="8229600" cy="4525963"/>
          </a:xfrm>
        </p:spPr>
        <p:txBody>
          <a:bodyPr>
            <a:normAutofit lnSpcReduction="10000"/>
          </a:bodyPr>
          <a:lstStyle/>
          <a:p>
            <a:pPr marL="514350" indent="-514350">
              <a:buFont typeface="+mj-lt"/>
              <a:buAutoNum type="arabicPeriod"/>
            </a:pPr>
            <a:r>
              <a:rPr lang="en-US" dirty="0" smtClean="0"/>
              <a:t>To document State and non-State social protection schemes in relation to:</a:t>
            </a:r>
          </a:p>
          <a:p>
            <a:pPr marL="1028700" lvl="1" indent="-571500">
              <a:buFont typeface="+mj-lt"/>
              <a:buAutoNum type="romanLcPeriod"/>
            </a:pPr>
            <a:r>
              <a:rPr lang="en-US" dirty="0" smtClean="0"/>
              <a:t>Poverty reduction/empowerment; </a:t>
            </a:r>
          </a:p>
          <a:p>
            <a:pPr marL="1028700" lvl="1" indent="-571500">
              <a:buFont typeface="+mj-lt"/>
              <a:buAutoNum type="romanLcPeriod"/>
            </a:pPr>
            <a:r>
              <a:rPr lang="en-US" dirty="0" smtClean="0"/>
              <a:t>Sustainable use of fisheries resources; and </a:t>
            </a:r>
          </a:p>
          <a:p>
            <a:pPr marL="1028700" lvl="1" indent="-571500">
              <a:buFont typeface="+mj-lt"/>
              <a:buAutoNum type="romanLcPeriod"/>
            </a:pPr>
            <a:r>
              <a:rPr lang="en-US" dirty="0" smtClean="0"/>
              <a:t>Mitigation of and adaptation to natural disasters</a:t>
            </a:r>
          </a:p>
          <a:p>
            <a:pPr marL="514350" indent="-514350">
              <a:buFont typeface="+mj-lt"/>
              <a:buAutoNum type="arabicPeriod"/>
            </a:pPr>
            <a:r>
              <a:rPr lang="en-US" dirty="0" smtClean="0"/>
              <a:t>Determine access to universal and targeted social protection schemes</a:t>
            </a:r>
          </a:p>
          <a:p>
            <a:pPr marL="514350" indent="-514350">
              <a:buFont typeface="+mj-lt"/>
              <a:buAutoNum type="arabicPeriod"/>
            </a:pPr>
            <a:r>
              <a:rPr lang="en-US" dirty="0" smtClean="0"/>
              <a:t>Assess the effectiveness                                            of social protection                                          measures in relation                                                           to 1.i; 1.ii; and 1.iii</a:t>
            </a:r>
            <a:endParaRPr lang="en-US" dirty="0"/>
          </a:p>
        </p:txBody>
      </p:sp>
      <p:sp>
        <p:nvSpPr>
          <p:cNvPr id="2" name="Title 1"/>
          <p:cNvSpPr>
            <a:spLocks noGrp="1"/>
          </p:cNvSpPr>
          <p:nvPr>
            <p:ph type="title"/>
          </p:nvPr>
        </p:nvSpPr>
        <p:spPr>
          <a:xfrm>
            <a:off x="457200" y="152400"/>
            <a:ext cx="8229600" cy="792162"/>
          </a:xfrm>
        </p:spPr>
        <p:txBody>
          <a:bodyPr>
            <a:normAutofit/>
          </a:bodyPr>
          <a:lstStyle/>
          <a:p>
            <a:pPr algn="ctr"/>
            <a:r>
              <a:rPr lang="en-US" sz="3200" dirty="0" smtClean="0"/>
              <a:t>Objectives of the Survey</a:t>
            </a:r>
            <a:endParaRPr lang="en-US" sz="3200" dirty="0"/>
          </a:p>
        </p:txBody>
      </p:sp>
      <p:sp>
        <p:nvSpPr>
          <p:cNvPr id="5" name="TextBox 4"/>
          <p:cNvSpPr txBox="1"/>
          <p:nvPr/>
        </p:nvSpPr>
        <p:spPr>
          <a:xfrm>
            <a:off x="7467600" y="6306979"/>
            <a:ext cx="1447800" cy="246221"/>
          </a:xfrm>
          <a:prstGeom prst="rect">
            <a:avLst/>
          </a:prstGeom>
          <a:noFill/>
        </p:spPr>
        <p:txBody>
          <a:bodyPr wrap="square" rtlCol="0">
            <a:spAutoFit/>
          </a:bodyPr>
          <a:lstStyle/>
          <a:p>
            <a:r>
              <a:rPr lang="en-US" sz="1000" dirty="0" smtClean="0">
                <a:solidFill>
                  <a:schemeClr val="bg1"/>
                </a:solidFill>
              </a:rPr>
              <a:t>BRAZIL/</a:t>
            </a:r>
            <a:r>
              <a:rPr lang="en-US" sz="1000" dirty="0" err="1" smtClean="0">
                <a:solidFill>
                  <a:schemeClr val="bg1"/>
                </a:solidFill>
              </a:rPr>
              <a:t>Naina</a:t>
            </a:r>
            <a:r>
              <a:rPr lang="en-US" sz="1000" dirty="0" smtClean="0">
                <a:solidFill>
                  <a:schemeClr val="bg1"/>
                </a:solidFill>
              </a:rPr>
              <a:t> PIERRI</a:t>
            </a:r>
            <a:endParaRPr lang="en-US" sz="1000" dirty="0">
              <a:solidFill>
                <a:schemeClr val="bg1"/>
              </a:solidFill>
            </a:endParaRPr>
          </a:p>
        </p:txBody>
      </p:sp>
    </p:spTree>
    <p:extLst>
      <p:ext uri="{BB962C8B-B14F-4D97-AF65-F5344CB8AC3E}">
        <p14:creationId xmlns:p14="http://schemas.microsoft.com/office/powerpoint/2010/main" val="321005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ngeetha\Desktop\Photos for Sebastian\Indonesia by MIDA SARAGIH.jpg"/>
          <p:cNvPicPr>
            <a:picLocks noChangeAspect="1" noChangeArrowheads="1"/>
          </p:cNvPicPr>
          <p:nvPr/>
        </p:nvPicPr>
        <p:blipFill>
          <a:blip r:embed="rId2" cstate="email"/>
          <a:srcRect/>
          <a:stretch>
            <a:fillRect/>
          </a:stretch>
        </p:blipFill>
        <p:spPr bwMode="auto">
          <a:xfrm>
            <a:off x="0" y="4572000"/>
            <a:ext cx="9144000" cy="2286000"/>
          </a:xfrm>
          <a:prstGeom prst="rect">
            <a:avLst/>
          </a:prstGeom>
          <a:noFill/>
        </p:spPr>
      </p:pic>
      <p:sp>
        <p:nvSpPr>
          <p:cNvPr id="3" name="Content Placeholder 2"/>
          <p:cNvSpPr>
            <a:spLocks noGrp="1"/>
          </p:cNvSpPr>
          <p:nvPr>
            <p:ph idx="1"/>
          </p:nvPr>
        </p:nvSpPr>
        <p:spPr>
          <a:xfrm>
            <a:off x="533400" y="990600"/>
            <a:ext cx="8229600" cy="4525963"/>
          </a:xfrm>
        </p:spPr>
        <p:txBody>
          <a:bodyPr>
            <a:normAutofit/>
          </a:bodyPr>
          <a:lstStyle/>
          <a:p>
            <a:r>
              <a:rPr lang="en-US" dirty="0" smtClean="0"/>
              <a:t>Protective (relief from deprivation); </a:t>
            </a:r>
          </a:p>
          <a:p>
            <a:r>
              <a:rPr lang="en-US" dirty="0" smtClean="0"/>
              <a:t>Preventive (to avert deprivation); </a:t>
            </a:r>
          </a:p>
          <a:p>
            <a:r>
              <a:rPr lang="en-US" dirty="0" smtClean="0"/>
              <a:t>Promotive (enhance capabilities and build or strengthen resilience); and </a:t>
            </a:r>
          </a:p>
          <a:p>
            <a:r>
              <a:rPr lang="en-US" dirty="0"/>
              <a:t>T</a:t>
            </a:r>
            <a:r>
              <a:rPr lang="en-US" dirty="0" smtClean="0"/>
              <a:t>ransformative measures (to pursue policies to address power imbalances in society as well as to secure access and use of resources) (Devereux, S. and </a:t>
            </a:r>
            <a:r>
              <a:rPr lang="en-US" dirty="0" err="1" smtClean="0"/>
              <a:t>Sabates</a:t>
            </a:r>
            <a:r>
              <a:rPr lang="en-US" dirty="0" smtClean="0"/>
              <a:t>, Wheeler, R. 2004)</a:t>
            </a:r>
          </a:p>
          <a:p>
            <a:endParaRPr lang="en-US" dirty="0"/>
          </a:p>
        </p:txBody>
      </p:sp>
      <p:sp>
        <p:nvSpPr>
          <p:cNvPr id="2" name="Title 1"/>
          <p:cNvSpPr>
            <a:spLocks noGrp="1"/>
          </p:cNvSpPr>
          <p:nvPr>
            <p:ph type="title"/>
          </p:nvPr>
        </p:nvSpPr>
        <p:spPr>
          <a:xfrm>
            <a:off x="2362200" y="76200"/>
            <a:ext cx="4343400" cy="914400"/>
          </a:xfrm>
        </p:spPr>
        <p:txBody>
          <a:bodyPr>
            <a:normAutofit/>
          </a:bodyPr>
          <a:lstStyle/>
          <a:p>
            <a:pPr algn="ctr"/>
            <a:r>
              <a:rPr lang="en-US" sz="3600" dirty="0" smtClean="0"/>
              <a:t>Questionnaire</a:t>
            </a:r>
            <a:endParaRPr lang="en-US" sz="3200" dirty="0"/>
          </a:p>
        </p:txBody>
      </p:sp>
      <p:sp>
        <p:nvSpPr>
          <p:cNvPr id="5" name="TextBox 4"/>
          <p:cNvSpPr txBox="1"/>
          <p:nvPr/>
        </p:nvSpPr>
        <p:spPr>
          <a:xfrm>
            <a:off x="7467600" y="6553200"/>
            <a:ext cx="1752600" cy="246221"/>
          </a:xfrm>
          <a:prstGeom prst="rect">
            <a:avLst/>
          </a:prstGeom>
          <a:noFill/>
        </p:spPr>
        <p:txBody>
          <a:bodyPr wrap="square" rtlCol="0">
            <a:spAutoFit/>
          </a:bodyPr>
          <a:lstStyle/>
          <a:p>
            <a:r>
              <a:rPr lang="en-US" sz="1000" dirty="0" smtClean="0">
                <a:solidFill>
                  <a:schemeClr val="bg1"/>
                </a:solidFill>
              </a:rPr>
              <a:t>INDONESIA/</a:t>
            </a:r>
            <a:r>
              <a:rPr lang="en-US" sz="1000" dirty="0" err="1" smtClean="0">
                <a:solidFill>
                  <a:schemeClr val="bg1"/>
                </a:solidFill>
              </a:rPr>
              <a:t>Mida</a:t>
            </a:r>
            <a:r>
              <a:rPr lang="en-US" sz="1000" dirty="0" smtClean="0">
                <a:solidFill>
                  <a:schemeClr val="bg1"/>
                </a:solidFill>
              </a:rPr>
              <a:t> </a:t>
            </a:r>
            <a:r>
              <a:rPr lang="en-US" sz="1000" dirty="0" err="1" smtClean="0">
                <a:solidFill>
                  <a:schemeClr val="bg1"/>
                </a:solidFill>
              </a:rPr>
              <a:t>Saragih</a:t>
            </a:r>
            <a:endParaRPr lang="en-US" sz="1000" dirty="0">
              <a:solidFill>
                <a:schemeClr val="bg1"/>
              </a:solidFill>
            </a:endParaRPr>
          </a:p>
        </p:txBody>
      </p:sp>
    </p:spTree>
    <p:extLst>
      <p:ext uri="{BB962C8B-B14F-4D97-AF65-F5344CB8AC3E}">
        <p14:creationId xmlns:p14="http://schemas.microsoft.com/office/powerpoint/2010/main" val="2647046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82000" cy="5029200"/>
          </a:xfrm>
        </p:spPr>
        <p:txBody>
          <a:bodyPr>
            <a:normAutofit lnSpcReduction="10000"/>
          </a:bodyPr>
          <a:lstStyle/>
          <a:p>
            <a:r>
              <a:rPr lang="en-US" dirty="0" smtClean="0"/>
              <a:t>Preparation of the questionnaire</a:t>
            </a:r>
          </a:p>
          <a:p>
            <a:r>
              <a:rPr lang="en-US" dirty="0" smtClean="0"/>
              <a:t>Feedback on the questionnaire from FAO</a:t>
            </a:r>
          </a:p>
          <a:p>
            <a:r>
              <a:rPr lang="en-US" dirty="0" smtClean="0"/>
              <a:t>Feedback from WFFP</a:t>
            </a:r>
          </a:p>
          <a:p>
            <a:r>
              <a:rPr lang="en-US" dirty="0" smtClean="0"/>
              <a:t>Responses to questionnaire received from: </a:t>
            </a:r>
          </a:p>
          <a:p>
            <a:r>
              <a:rPr lang="en-US" dirty="0" smtClean="0"/>
              <a:t>Brazil, Canada, Cambodia, Costa Rica, France, Ghana, India (Andhra Pradesh, Karnataka, Kerala, Madhya Pradesh, Maharashtra and Tamil Nadu) , Indonesia, the Netherlands, Peru, the Philippines, Saint Lucia, Senegal, Spain, South Africa, Sri Lanka, Tanzania, Thailand, Uganda and Venezuela</a:t>
            </a:r>
          </a:p>
          <a:p>
            <a:r>
              <a:rPr lang="en-US" dirty="0" smtClean="0"/>
              <a:t>Compilation of the questionnaire</a:t>
            </a:r>
            <a:endParaRPr lang="en-US" dirty="0"/>
          </a:p>
        </p:txBody>
      </p:sp>
      <p:sp>
        <p:nvSpPr>
          <p:cNvPr id="2" name="Title 1"/>
          <p:cNvSpPr>
            <a:spLocks noGrp="1"/>
          </p:cNvSpPr>
          <p:nvPr>
            <p:ph type="title"/>
          </p:nvPr>
        </p:nvSpPr>
        <p:spPr>
          <a:xfrm>
            <a:off x="457200" y="274638"/>
            <a:ext cx="8229600" cy="944562"/>
          </a:xfrm>
        </p:spPr>
        <p:txBody>
          <a:bodyPr/>
          <a:lstStyle/>
          <a:p>
            <a:pPr algn="ctr"/>
            <a:r>
              <a:rPr lang="en-US" dirty="0" smtClean="0"/>
              <a:t>Methodology</a:t>
            </a:r>
            <a:endParaRPr lang="en-US" dirty="0"/>
          </a:p>
        </p:txBody>
      </p:sp>
    </p:spTree>
    <p:extLst>
      <p:ext uri="{BB962C8B-B14F-4D97-AF65-F5344CB8AC3E}">
        <p14:creationId xmlns:p14="http://schemas.microsoft.com/office/powerpoint/2010/main" val="1652836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990600"/>
          </a:xfrm>
        </p:spPr>
        <p:txBody>
          <a:bodyPr>
            <a:normAutofit/>
          </a:bodyPr>
          <a:lstStyle/>
          <a:p>
            <a:pPr algn="ctr"/>
            <a:r>
              <a:rPr lang="en-US" sz="3600" dirty="0" smtClean="0">
                <a:effectLst>
                  <a:outerShdw blurRad="38100" dist="38100" dir="2700000" algn="tl">
                    <a:srgbClr val="000000">
                      <a:alpha val="43137"/>
                    </a:srgbClr>
                  </a:outerShdw>
                </a:effectLst>
                <a:latin typeface="Lucida Sans Unicode" pitchFamily="34" charset="0"/>
                <a:cs typeface="Lucida Sans Unicode" pitchFamily="34" charset="0"/>
              </a:rPr>
              <a:t>Poverty</a:t>
            </a:r>
            <a:r>
              <a:rPr lang="en-US" sz="3600" dirty="0" smtClean="0">
                <a:effectLst>
                  <a:outerShdw blurRad="38100" dist="38100" dir="2700000" algn="tl">
                    <a:srgbClr val="000000">
                      <a:alpha val="43137"/>
                    </a:srgbClr>
                  </a:outerShdw>
                </a:effectLst>
              </a:rPr>
              <a:t> reduction/empowerment 1</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990600"/>
            <a:ext cx="5562600" cy="5410200"/>
          </a:xfrm>
        </p:spPr>
        <p:txBody>
          <a:bodyPr>
            <a:noAutofit/>
          </a:bodyPr>
          <a:lstStyle/>
          <a:p>
            <a:r>
              <a:rPr lang="en-US" sz="2400" dirty="0" smtClean="0">
                <a:latin typeface="Lucida Sans Unicode" pitchFamily="34" charset="0"/>
                <a:cs typeface="Lucida Sans Unicode" pitchFamily="34" charset="0"/>
              </a:rPr>
              <a:t>Transformative measures</a:t>
            </a:r>
          </a:p>
          <a:p>
            <a:pPr lvl="1"/>
            <a:r>
              <a:rPr lang="en-US" sz="2000" dirty="0" smtClean="0">
                <a:latin typeface="Lucida Sans Unicode" pitchFamily="34" charset="0"/>
                <a:cs typeface="Lucida Sans Unicode" pitchFamily="34" charset="0"/>
              </a:rPr>
              <a:t>Legislation/policy to recognize,     protect and promote the human      rights of citizens</a:t>
            </a:r>
          </a:p>
          <a:p>
            <a:pPr lvl="1"/>
            <a:r>
              <a:rPr lang="en-US" sz="2000" dirty="0" smtClean="0">
                <a:latin typeface="Lucida Sans Unicode" pitchFamily="34" charset="0"/>
                <a:cs typeface="Lucida Sans Unicode" pitchFamily="34" charset="0"/>
              </a:rPr>
              <a:t>Right to social security</a:t>
            </a:r>
          </a:p>
          <a:p>
            <a:pPr lvl="1"/>
            <a:r>
              <a:rPr lang="en-US" sz="2000" dirty="0" smtClean="0">
                <a:latin typeface="Lucida Sans Unicode" pitchFamily="34" charset="0"/>
                <a:cs typeface="Lucida Sans Unicode" pitchFamily="34" charset="0"/>
              </a:rPr>
              <a:t>Enabling legislation for trade unions, coops and associations</a:t>
            </a:r>
          </a:p>
          <a:p>
            <a:pPr lvl="1"/>
            <a:r>
              <a:rPr lang="en-US" sz="2000" dirty="0" smtClean="0">
                <a:latin typeface="Lucida Sans Unicode" pitchFamily="34" charset="0"/>
                <a:cs typeface="Lucida Sans Unicode" pitchFamily="34" charset="0"/>
              </a:rPr>
              <a:t>Rights of the child </a:t>
            </a:r>
          </a:p>
          <a:p>
            <a:pPr lvl="1"/>
            <a:r>
              <a:rPr lang="en-US" sz="2000" dirty="0">
                <a:latin typeface="Lucida Sans Unicode" pitchFamily="34" charset="0"/>
                <a:cs typeface="Lucida Sans Unicode" pitchFamily="34" charset="0"/>
              </a:rPr>
              <a:t>Right to food, clothing and shelter</a:t>
            </a:r>
            <a:endParaRPr lang="en-US" sz="2000" dirty="0" smtClean="0">
              <a:latin typeface="Lucida Sans Unicode" pitchFamily="34" charset="0"/>
              <a:cs typeface="Lucida Sans Unicode" pitchFamily="34" charset="0"/>
            </a:endParaRPr>
          </a:p>
          <a:p>
            <a:pPr lvl="1"/>
            <a:r>
              <a:rPr lang="en-US" sz="2000" dirty="0" smtClean="0">
                <a:latin typeface="Lucida Sans Unicode" pitchFamily="34" charset="0"/>
                <a:cs typeface="Lucida Sans Unicode" pitchFamily="34" charset="0"/>
              </a:rPr>
              <a:t>Rights against forced </a:t>
            </a:r>
            <a:r>
              <a:rPr lang="en-US" sz="2000" dirty="0" err="1" smtClean="0">
                <a:latin typeface="Lucida Sans Unicode" pitchFamily="34" charset="0"/>
                <a:cs typeface="Lucida Sans Unicode" pitchFamily="34" charset="0"/>
              </a:rPr>
              <a:t>labour</a:t>
            </a:r>
            <a:r>
              <a:rPr lang="en-US" sz="2000" dirty="0" smtClean="0">
                <a:latin typeface="Lucida Sans Unicode" pitchFamily="34" charset="0"/>
                <a:cs typeface="Lucida Sans Unicode" pitchFamily="34" charset="0"/>
              </a:rPr>
              <a:t> and  slavery-like conditions</a:t>
            </a:r>
          </a:p>
          <a:p>
            <a:pPr lvl="1"/>
            <a:r>
              <a:rPr lang="en-US" sz="2000" dirty="0" smtClean="0">
                <a:latin typeface="Lucida Sans Unicode" pitchFamily="34" charset="0"/>
                <a:cs typeface="Lucida Sans Unicode" pitchFamily="34" charset="0"/>
              </a:rPr>
              <a:t>Rights of women against violence         and exploitation</a:t>
            </a:r>
          </a:p>
          <a:p>
            <a:r>
              <a:rPr lang="en-US" sz="2400" dirty="0" smtClean="0">
                <a:solidFill>
                  <a:srgbClr val="FF0000"/>
                </a:solidFill>
                <a:latin typeface="Lucida Sans Unicode" pitchFamily="34" charset="0"/>
                <a:cs typeface="Lucida Sans Unicode" pitchFamily="34" charset="0"/>
              </a:rPr>
              <a:t>50% countries report these   measures not effectively        reaching  fishing communities</a:t>
            </a:r>
            <a:endParaRPr lang="en-US" sz="2400" dirty="0">
              <a:solidFill>
                <a:srgbClr val="FF0000"/>
              </a:solidFill>
              <a:latin typeface="Lucida Sans Unicode" pitchFamily="34" charset="0"/>
              <a:cs typeface="Lucida Sans Unicode" pitchFamily="34" charset="0"/>
            </a:endParaRPr>
          </a:p>
        </p:txBody>
      </p:sp>
      <p:pic>
        <p:nvPicPr>
          <p:cNvPr id="7170" name="Picture 2" descr="C:\Users\Sangeetha\Desktop\Photos for Sebastian\cleaning  shrimp in Pakistan by PFF.JPG"/>
          <p:cNvPicPr>
            <a:picLocks noChangeAspect="1" noChangeArrowheads="1"/>
          </p:cNvPicPr>
          <p:nvPr/>
        </p:nvPicPr>
        <p:blipFill>
          <a:blip r:embed="rId2" cstate="email"/>
          <a:srcRect/>
          <a:stretch>
            <a:fillRect/>
          </a:stretch>
        </p:blipFill>
        <p:spPr bwMode="auto">
          <a:xfrm>
            <a:off x="5410200" y="1219200"/>
            <a:ext cx="3581400" cy="5257801"/>
          </a:xfrm>
          <a:prstGeom prst="rect">
            <a:avLst/>
          </a:prstGeom>
          <a:noFill/>
        </p:spPr>
      </p:pic>
      <p:sp>
        <p:nvSpPr>
          <p:cNvPr id="5" name="TextBox 4"/>
          <p:cNvSpPr txBox="1"/>
          <p:nvPr/>
        </p:nvSpPr>
        <p:spPr>
          <a:xfrm>
            <a:off x="5562600" y="6230779"/>
            <a:ext cx="990600" cy="246221"/>
          </a:xfrm>
          <a:prstGeom prst="rect">
            <a:avLst/>
          </a:prstGeom>
          <a:noFill/>
        </p:spPr>
        <p:txBody>
          <a:bodyPr wrap="square" rtlCol="0">
            <a:spAutoFit/>
          </a:bodyPr>
          <a:lstStyle/>
          <a:p>
            <a:r>
              <a:rPr lang="en-US" sz="1000" b="1" dirty="0" smtClean="0">
                <a:solidFill>
                  <a:schemeClr val="bg1"/>
                </a:solidFill>
              </a:rPr>
              <a:t>PAKISTAN/ PFF</a:t>
            </a:r>
            <a:endParaRPr lang="en-US" sz="1000" b="1" dirty="0">
              <a:solidFill>
                <a:schemeClr val="bg1"/>
              </a:solidFill>
            </a:endParaRPr>
          </a:p>
        </p:txBody>
      </p:sp>
    </p:spTree>
    <p:extLst>
      <p:ext uri="{BB962C8B-B14F-4D97-AF65-F5344CB8AC3E}">
        <p14:creationId xmlns:p14="http://schemas.microsoft.com/office/powerpoint/2010/main" val="220260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153400" cy="4953000"/>
          </a:xfrm>
        </p:spPr>
        <p:txBody>
          <a:bodyPr>
            <a:normAutofit lnSpcReduction="10000"/>
          </a:bodyPr>
          <a:lstStyle/>
          <a:p>
            <a:r>
              <a:rPr lang="en-US" dirty="0" smtClean="0"/>
              <a:t>Social services (universal):</a:t>
            </a:r>
          </a:p>
          <a:p>
            <a:pPr lvl="1"/>
            <a:r>
              <a:rPr lang="en-US" dirty="0" smtClean="0"/>
              <a:t>Free education/waiving school fee (20 countries)</a:t>
            </a:r>
          </a:p>
          <a:p>
            <a:pPr lvl="1"/>
            <a:r>
              <a:rPr lang="en-US" dirty="0" smtClean="0"/>
              <a:t>Sanitation (18 countries)</a:t>
            </a:r>
          </a:p>
          <a:p>
            <a:pPr lvl="1"/>
            <a:r>
              <a:rPr lang="en-US" dirty="0" smtClean="0"/>
              <a:t>Free health care (17 countries)</a:t>
            </a:r>
          </a:p>
          <a:p>
            <a:pPr lvl="1"/>
            <a:r>
              <a:rPr lang="en-US" dirty="0" smtClean="0"/>
              <a:t>Orphanages (16 countries)</a:t>
            </a:r>
          </a:p>
          <a:p>
            <a:r>
              <a:rPr lang="en-US" dirty="0" smtClean="0"/>
              <a:t>Social assistance (universal): </a:t>
            </a:r>
          </a:p>
          <a:p>
            <a:pPr lvl="1"/>
            <a:r>
              <a:rPr lang="en-US" dirty="0" smtClean="0"/>
              <a:t>School feeding                                                                         (14 countries)</a:t>
            </a:r>
          </a:p>
          <a:p>
            <a:pPr lvl="1"/>
            <a:r>
              <a:rPr lang="en-US" dirty="0" smtClean="0"/>
              <a:t>Old age pension,                                                              maternity allowance,                                                              natural disaster                                                            compensation                                                                             (12 countries each)</a:t>
            </a:r>
          </a:p>
          <a:p>
            <a:endParaRPr lang="en-US" dirty="0"/>
          </a:p>
        </p:txBody>
      </p:sp>
      <p:sp>
        <p:nvSpPr>
          <p:cNvPr id="2" name="Title 1"/>
          <p:cNvSpPr>
            <a:spLocks noGrp="1"/>
          </p:cNvSpPr>
          <p:nvPr>
            <p:ph type="title"/>
          </p:nvPr>
        </p:nvSpPr>
        <p:spPr/>
        <p:txBody>
          <a:bodyPr>
            <a:normAutofit fontScale="90000"/>
          </a:bodyPr>
          <a:lstStyle/>
          <a:p>
            <a:r>
              <a:rPr lang="en-US" dirty="0" smtClean="0"/>
              <a:t>Poverty reduction/empowerment 2</a:t>
            </a:r>
            <a:endParaRPr lang="en-US" dirty="0"/>
          </a:p>
        </p:txBody>
      </p:sp>
      <p:pic>
        <p:nvPicPr>
          <p:cNvPr id="8194" name="Picture 2" descr="C:\Users\Sangeetha\Desktop\Photos for Sebastian\Egypt by ALAIN LE SANN.jpg"/>
          <p:cNvPicPr>
            <a:picLocks noChangeAspect="1" noChangeArrowheads="1"/>
          </p:cNvPicPr>
          <p:nvPr/>
        </p:nvPicPr>
        <p:blipFill>
          <a:blip r:embed="rId2" cstate="email"/>
          <a:srcRect/>
          <a:stretch>
            <a:fillRect/>
          </a:stretch>
        </p:blipFill>
        <p:spPr bwMode="auto">
          <a:xfrm>
            <a:off x="4114800" y="3810001"/>
            <a:ext cx="4724400" cy="2895599"/>
          </a:xfrm>
          <a:prstGeom prst="rect">
            <a:avLst/>
          </a:prstGeom>
          <a:noFill/>
        </p:spPr>
      </p:pic>
      <p:sp>
        <p:nvSpPr>
          <p:cNvPr id="5" name="TextBox 4"/>
          <p:cNvSpPr txBox="1"/>
          <p:nvPr/>
        </p:nvSpPr>
        <p:spPr>
          <a:xfrm>
            <a:off x="7391400" y="6459379"/>
            <a:ext cx="1524000" cy="246221"/>
          </a:xfrm>
          <a:prstGeom prst="rect">
            <a:avLst/>
          </a:prstGeom>
          <a:noFill/>
        </p:spPr>
        <p:txBody>
          <a:bodyPr wrap="square" rtlCol="0">
            <a:spAutoFit/>
          </a:bodyPr>
          <a:lstStyle/>
          <a:p>
            <a:r>
              <a:rPr lang="en-US" sz="1000" b="1" dirty="0" smtClean="0">
                <a:solidFill>
                  <a:schemeClr val="bg1"/>
                </a:solidFill>
              </a:rPr>
              <a:t>EGYPT/Alain Le </a:t>
            </a:r>
            <a:r>
              <a:rPr lang="en-US" sz="1000" b="1" dirty="0" err="1" smtClean="0">
                <a:solidFill>
                  <a:schemeClr val="bg1"/>
                </a:solidFill>
              </a:rPr>
              <a:t>Sann</a:t>
            </a:r>
            <a:endParaRPr lang="en-US" sz="1000" b="1" dirty="0">
              <a:solidFill>
                <a:schemeClr val="bg1"/>
              </a:solidFill>
            </a:endParaRPr>
          </a:p>
        </p:txBody>
      </p:sp>
    </p:spTree>
    <p:extLst>
      <p:ext uri="{BB962C8B-B14F-4D97-AF65-F5344CB8AC3E}">
        <p14:creationId xmlns:p14="http://schemas.microsoft.com/office/powerpoint/2010/main" val="53330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10600" cy="5257800"/>
          </a:xfrm>
        </p:spPr>
        <p:txBody>
          <a:bodyPr>
            <a:normAutofit fontScale="92500" lnSpcReduction="20000"/>
          </a:bodyPr>
          <a:lstStyle/>
          <a:p>
            <a:r>
              <a:rPr lang="en-US" dirty="0" smtClean="0"/>
              <a:t>Targeted social assistance in fisheries: </a:t>
            </a:r>
          </a:p>
          <a:p>
            <a:pPr lvl="1"/>
            <a:r>
              <a:rPr lang="en-US" dirty="0" smtClean="0"/>
              <a:t>Fisheries/fish plant closure allowance;  Fisheries failure assistance (7 countries each)</a:t>
            </a:r>
          </a:p>
          <a:p>
            <a:pPr lvl="1"/>
            <a:r>
              <a:rPr lang="en-US" dirty="0" smtClean="0"/>
              <a:t>Fishing holiday relief assistance (4 countries)</a:t>
            </a:r>
          </a:p>
          <a:p>
            <a:pPr lvl="1"/>
            <a:r>
              <a:rPr lang="en-US" dirty="0" smtClean="0"/>
              <a:t>Boat/fisher repatriation allowance (5 countries)</a:t>
            </a:r>
          </a:p>
          <a:p>
            <a:pPr lvl="1"/>
            <a:r>
              <a:rPr lang="en-US" dirty="0" smtClean="0"/>
              <a:t>Assistance to families of fishers arrested/detained in other countries for fishery violations (7 countries)</a:t>
            </a:r>
          </a:p>
          <a:p>
            <a:pPr lvl="1"/>
            <a:r>
              <a:rPr lang="en-US" dirty="0" smtClean="0"/>
              <a:t>Worker adjustment payments (6 countries)</a:t>
            </a:r>
          </a:p>
          <a:p>
            <a:pPr lvl="1"/>
            <a:r>
              <a:rPr lang="en-US" dirty="0" smtClean="0"/>
              <a:t>Fuel subsidies (3 countries)</a:t>
            </a:r>
          </a:p>
          <a:p>
            <a:pPr lvl="1"/>
            <a:r>
              <a:rPr lang="en-US" dirty="0" smtClean="0"/>
              <a:t>Sanitation (‘Total </a:t>
            </a:r>
            <a:r>
              <a:rPr lang="en-US" dirty="0"/>
              <a:t>Sanitation </a:t>
            </a:r>
            <a:r>
              <a:rPr lang="en-US" dirty="0" err="1"/>
              <a:t>Programme</a:t>
            </a:r>
            <a:r>
              <a:rPr lang="en-US" dirty="0"/>
              <a:t>’ for fishing communities, Kerala, </a:t>
            </a:r>
            <a:r>
              <a:rPr lang="en-US" dirty="0" smtClean="0"/>
              <a:t>India) </a:t>
            </a:r>
          </a:p>
          <a:p>
            <a:pPr lvl="1"/>
            <a:r>
              <a:rPr lang="en-US" dirty="0" smtClean="0"/>
              <a:t>Electricity (</a:t>
            </a:r>
            <a:r>
              <a:rPr lang="en-US" i="1" dirty="0" err="1" smtClean="0"/>
              <a:t>Theerajyothi</a:t>
            </a:r>
            <a:r>
              <a:rPr lang="en-US" i="1" dirty="0" smtClean="0"/>
              <a:t>—</a:t>
            </a:r>
            <a:r>
              <a:rPr lang="en-US" dirty="0" smtClean="0"/>
              <a:t>electrification of fishers houses, Kerala, India</a:t>
            </a:r>
            <a:endParaRPr lang="en-US" dirty="0"/>
          </a:p>
          <a:p>
            <a:r>
              <a:rPr lang="en-US" dirty="0" smtClean="0">
                <a:solidFill>
                  <a:srgbClr val="FF0000"/>
                </a:solidFill>
              </a:rPr>
              <a:t>Targeted social assistance , in general, have a lower coverage compared to universal social assistance schemes</a:t>
            </a:r>
          </a:p>
          <a:p>
            <a:endParaRPr lang="en-US" dirty="0"/>
          </a:p>
        </p:txBody>
      </p:sp>
      <p:sp>
        <p:nvSpPr>
          <p:cNvPr id="2" name="Title 1"/>
          <p:cNvSpPr>
            <a:spLocks noGrp="1"/>
          </p:cNvSpPr>
          <p:nvPr>
            <p:ph type="title"/>
          </p:nvPr>
        </p:nvSpPr>
        <p:spPr/>
        <p:txBody>
          <a:bodyPr>
            <a:normAutofit fontScale="90000"/>
          </a:bodyPr>
          <a:lstStyle/>
          <a:p>
            <a:pPr algn="ctr"/>
            <a:r>
              <a:rPr lang="en-US" dirty="0" smtClean="0"/>
              <a:t>Poverty reduction/empowerment 3</a:t>
            </a:r>
            <a:endParaRPr lang="en-US" dirty="0"/>
          </a:p>
        </p:txBody>
      </p:sp>
    </p:spTree>
    <p:extLst>
      <p:ext uri="{BB962C8B-B14F-4D97-AF65-F5344CB8AC3E}">
        <p14:creationId xmlns:p14="http://schemas.microsoft.com/office/powerpoint/2010/main" val="278604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916</TotalTime>
  <Words>2868</Words>
  <Application>Microsoft Office PowerPoint</Application>
  <PresentationFormat>On-screen Show (4:3)</PresentationFormat>
  <Paragraphs>254</Paragraphs>
  <Slides>31</Slides>
  <Notes>7</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Concourse</vt:lpstr>
      <vt:lpstr>Office Theme</vt:lpstr>
      <vt:lpstr>Fostering Sustainable Fisheries Management and Reducing Poverty: The Role of Social Protection of Fishers and Fishing Communities</vt:lpstr>
      <vt:lpstr>Social Protection</vt:lpstr>
      <vt:lpstr>ICSF Survey: Social Protection Schemes</vt:lpstr>
      <vt:lpstr>Objectives of the Survey</vt:lpstr>
      <vt:lpstr>Questionnaire</vt:lpstr>
      <vt:lpstr>Methodology</vt:lpstr>
      <vt:lpstr>Poverty reduction/empowerment 1</vt:lpstr>
      <vt:lpstr>Poverty reduction/empowerment 2</vt:lpstr>
      <vt:lpstr>Poverty reduction/empowerment 3</vt:lpstr>
      <vt:lpstr>Poverty reduction/empowerment 4</vt:lpstr>
      <vt:lpstr>Poverty reduction/empowerment 5</vt:lpstr>
      <vt:lpstr>Poverty reduction/empowerment 6</vt:lpstr>
      <vt:lpstr>Poverty reduction/empowerment 7 </vt:lpstr>
      <vt:lpstr>Sustainable use of fishery resources</vt:lpstr>
      <vt:lpstr>Sustainable use of fishery resources 2</vt:lpstr>
      <vt:lpstr>Mitigation of/adaptation to natural disasters</vt:lpstr>
      <vt:lpstr>Non-State Actors and Social Protection Fishery coops, NGOs, trade unions, fishers’ associations, universities</vt:lpstr>
      <vt:lpstr>Livelihood strategies of fisheries-dependent households</vt:lpstr>
      <vt:lpstr>Shocks/hazards the SSF communities are exposed to</vt:lpstr>
      <vt:lpstr>Shocks/hazards the SSF communities are exposed to (2)</vt:lpstr>
      <vt:lpstr>Do fisheries dependent-dependent HHs benefit from social protection?</vt:lpstr>
      <vt:lpstr>Factors preventing SP measures from reaching fishers, etc.</vt:lpstr>
      <vt:lpstr> Poverty alleviation, sustainable use of fish. res. and disaster preparedness and SP</vt:lpstr>
      <vt:lpstr>Poverty alleviation, sust. use of fish. Res. and disaster prep, and SP (2)</vt:lpstr>
      <vt:lpstr>How can SP schemes in combination with fisheries interventions and enabling institutions support sustainable fisheries?</vt:lpstr>
      <vt:lpstr>Barriers/challenges to remain as fishers and the role of SP in addressing them</vt:lpstr>
      <vt:lpstr>Barriers/challenges to remain as fishers and the role of SP in addressing them-2</vt:lpstr>
      <vt:lpstr>Barriers/challenges to remain as fishers and the role of SP in addressing them-3</vt:lpstr>
      <vt:lpstr>Barriers/challenges to remain as fishers and the role of SP in addressing them-4</vt:lpstr>
      <vt:lpstr>In 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Sustainable Fisheries Management and Reducing Poverty: The Role of Social Protection of Fishers and Fishing Communities</dc:title>
  <dc:creator>Sebastian Mathew</dc:creator>
  <cp:lastModifiedBy>Sebastian Mathew</cp:lastModifiedBy>
  <cp:revision>166</cp:revision>
  <dcterms:created xsi:type="dcterms:W3CDTF">2015-11-14T14:15:47Z</dcterms:created>
  <dcterms:modified xsi:type="dcterms:W3CDTF">2015-11-17T05:23:07Z</dcterms:modified>
</cp:coreProperties>
</file>