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0" r:id="rId3"/>
    <p:sldId id="257" r:id="rId4"/>
    <p:sldId id="259" r:id="rId5"/>
    <p:sldId id="261" r:id="rId6"/>
    <p:sldId id="262" r:id="rId7"/>
    <p:sldId id="263" r:id="rId8"/>
    <p:sldId id="264" r:id="rId9"/>
    <p:sldId id="267" r:id="rId10"/>
    <p:sldId id="265" r:id="rId11"/>
    <p:sldId id="266" r:id="rId12"/>
    <p:sldId id="268" r:id="rId13"/>
    <p:sldId id="270" r:id="rId14"/>
    <p:sldId id="273" r:id="rId15"/>
    <p:sldId id="275" r:id="rId16"/>
    <p:sldId id="272" r:id="rId17"/>
    <p:sldId id="274" r:id="rId18"/>
    <p:sldId id="269"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00ED0-4A60-45A0-9189-BB0C31EBF590}" type="datetimeFigureOut">
              <a:rPr lang="en-IN" smtClean="0"/>
              <a:t>09-02-2016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6C474C-C249-4FFB-A1D4-8E6DD22F5CC2}" type="slidenum">
              <a:rPr lang="en-IN" smtClean="0"/>
              <a:t>‹#›</a:t>
            </a:fld>
            <a:endParaRPr lang="en-IN"/>
          </a:p>
        </p:txBody>
      </p:sp>
    </p:spTree>
    <p:extLst>
      <p:ext uri="{BB962C8B-B14F-4D97-AF65-F5344CB8AC3E}">
        <p14:creationId xmlns:p14="http://schemas.microsoft.com/office/powerpoint/2010/main" val="1698922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16C474C-C249-4FFB-A1D4-8E6DD22F5CC2}" type="slidenum">
              <a:rPr lang="en-IN" smtClean="0"/>
              <a:t>1</a:t>
            </a:fld>
            <a:endParaRPr lang="en-IN"/>
          </a:p>
        </p:txBody>
      </p:sp>
    </p:spTree>
    <p:extLst>
      <p:ext uri="{BB962C8B-B14F-4D97-AF65-F5344CB8AC3E}">
        <p14:creationId xmlns:p14="http://schemas.microsoft.com/office/powerpoint/2010/main" val="3032431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16C474C-C249-4FFB-A1D4-8E6DD22F5CC2}" type="slidenum">
              <a:rPr lang="en-IN" smtClean="0"/>
              <a:t>10</a:t>
            </a:fld>
            <a:endParaRPr lang="en-IN"/>
          </a:p>
        </p:txBody>
      </p:sp>
    </p:spTree>
    <p:extLst>
      <p:ext uri="{BB962C8B-B14F-4D97-AF65-F5344CB8AC3E}">
        <p14:creationId xmlns:p14="http://schemas.microsoft.com/office/powerpoint/2010/main" val="633687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16C474C-C249-4FFB-A1D4-8E6DD22F5CC2}" type="slidenum">
              <a:rPr lang="en-IN" smtClean="0"/>
              <a:t>11</a:t>
            </a:fld>
            <a:endParaRPr lang="en-IN"/>
          </a:p>
        </p:txBody>
      </p:sp>
    </p:spTree>
    <p:extLst>
      <p:ext uri="{BB962C8B-B14F-4D97-AF65-F5344CB8AC3E}">
        <p14:creationId xmlns:p14="http://schemas.microsoft.com/office/powerpoint/2010/main" val="1671737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16C474C-C249-4FFB-A1D4-8E6DD22F5CC2}" type="slidenum">
              <a:rPr lang="en-IN" smtClean="0"/>
              <a:t>12</a:t>
            </a:fld>
            <a:endParaRPr lang="en-IN"/>
          </a:p>
        </p:txBody>
      </p:sp>
    </p:spTree>
    <p:extLst>
      <p:ext uri="{BB962C8B-B14F-4D97-AF65-F5344CB8AC3E}">
        <p14:creationId xmlns:p14="http://schemas.microsoft.com/office/powerpoint/2010/main" val="3453220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16C474C-C249-4FFB-A1D4-8E6DD22F5CC2}" type="slidenum">
              <a:rPr lang="en-IN" smtClean="0"/>
              <a:t>13</a:t>
            </a:fld>
            <a:endParaRPr lang="en-IN"/>
          </a:p>
        </p:txBody>
      </p:sp>
    </p:spTree>
    <p:extLst>
      <p:ext uri="{BB962C8B-B14F-4D97-AF65-F5344CB8AC3E}">
        <p14:creationId xmlns:p14="http://schemas.microsoft.com/office/powerpoint/2010/main" val="1367293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16C474C-C249-4FFB-A1D4-8E6DD22F5CC2}" type="slidenum">
              <a:rPr lang="en-IN" smtClean="0"/>
              <a:t>14</a:t>
            </a:fld>
            <a:endParaRPr lang="en-IN"/>
          </a:p>
        </p:txBody>
      </p:sp>
    </p:spTree>
    <p:extLst>
      <p:ext uri="{BB962C8B-B14F-4D97-AF65-F5344CB8AC3E}">
        <p14:creationId xmlns:p14="http://schemas.microsoft.com/office/powerpoint/2010/main" val="1259543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16C474C-C249-4FFB-A1D4-8E6DD22F5CC2}" type="slidenum">
              <a:rPr lang="en-IN" smtClean="0"/>
              <a:t>15</a:t>
            </a:fld>
            <a:endParaRPr lang="en-IN"/>
          </a:p>
        </p:txBody>
      </p:sp>
    </p:spTree>
    <p:extLst>
      <p:ext uri="{BB962C8B-B14F-4D97-AF65-F5344CB8AC3E}">
        <p14:creationId xmlns:p14="http://schemas.microsoft.com/office/powerpoint/2010/main" val="23385888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16C474C-C249-4FFB-A1D4-8E6DD22F5CC2}" type="slidenum">
              <a:rPr lang="en-IN" smtClean="0"/>
              <a:t>16</a:t>
            </a:fld>
            <a:endParaRPr lang="en-IN"/>
          </a:p>
        </p:txBody>
      </p:sp>
    </p:spTree>
    <p:extLst>
      <p:ext uri="{BB962C8B-B14F-4D97-AF65-F5344CB8AC3E}">
        <p14:creationId xmlns:p14="http://schemas.microsoft.com/office/powerpoint/2010/main" val="467966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16C474C-C249-4FFB-A1D4-8E6DD22F5CC2}" type="slidenum">
              <a:rPr lang="en-IN" smtClean="0"/>
              <a:t>17</a:t>
            </a:fld>
            <a:endParaRPr lang="en-IN"/>
          </a:p>
        </p:txBody>
      </p:sp>
    </p:spTree>
    <p:extLst>
      <p:ext uri="{BB962C8B-B14F-4D97-AF65-F5344CB8AC3E}">
        <p14:creationId xmlns:p14="http://schemas.microsoft.com/office/powerpoint/2010/main" val="14764396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16C474C-C249-4FFB-A1D4-8E6DD22F5CC2}" type="slidenum">
              <a:rPr lang="en-IN" smtClean="0"/>
              <a:t>18</a:t>
            </a:fld>
            <a:endParaRPr lang="en-IN"/>
          </a:p>
        </p:txBody>
      </p:sp>
    </p:spTree>
    <p:extLst>
      <p:ext uri="{BB962C8B-B14F-4D97-AF65-F5344CB8AC3E}">
        <p14:creationId xmlns:p14="http://schemas.microsoft.com/office/powerpoint/2010/main" val="1800421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16C474C-C249-4FFB-A1D4-8E6DD22F5CC2}" type="slidenum">
              <a:rPr lang="en-IN" smtClean="0"/>
              <a:t>19</a:t>
            </a:fld>
            <a:endParaRPr lang="en-IN"/>
          </a:p>
        </p:txBody>
      </p:sp>
    </p:spTree>
    <p:extLst>
      <p:ext uri="{BB962C8B-B14F-4D97-AF65-F5344CB8AC3E}">
        <p14:creationId xmlns:p14="http://schemas.microsoft.com/office/powerpoint/2010/main" val="1808372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16C474C-C249-4FFB-A1D4-8E6DD22F5CC2}" type="slidenum">
              <a:rPr lang="en-IN" smtClean="0"/>
              <a:t>2</a:t>
            </a:fld>
            <a:endParaRPr lang="en-IN"/>
          </a:p>
        </p:txBody>
      </p:sp>
    </p:spTree>
    <p:extLst>
      <p:ext uri="{BB962C8B-B14F-4D97-AF65-F5344CB8AC3E}">
        <p14:creationId xmlns:p14="http://schemas.microsoft.com/office/powerpoint/2010/main" val="426604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16C474C-C249-4FFB-A1D4-8E6DD22F5CC2}" type="slidenum">
              <a:rPr lang="en-IN" smtClean="0"/>
              <a:t>3</a:t>
            </a:fld>
            <a:endParaRPr lang="en-IN"/>
          </a:p>
        </p:txBody>
      </p:sp>
    </p:spTree>
    <p:extLst>
      <p:ext uri="{BB962C8B-B14F-4D97-AF65-F5344CB8AC3E}">
        <p14:creationId xmlns:p14="http://schemas.microsoft.com/office/powerpoint/2010/main" val="2921686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16C474C-C249-4FFB-A1D4-8E6DD22F5CC2}" type="slidenum">
              <a:rPr lang="en-IN" smtClean="0"/>
              <a:t>4</a:t>
            </a:fld>
            <a:endParaRPr lang="en-IN"/>
          </a:p>
        </p:txBody>
      </p:sp>
    </p:spTree>
    <p:extLst>
      <p:ext uri="{BB962C8B-B14F-4D97-AF65-F5344CB8AC3E}">
        <p14:creationId xmlns:p14="http://schemas.microsoft.com/office/powerpoint/2010/main" val="2936263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16C474C-C249-4FFB-A1D4-8E6DD22F5CC2}" type="slidenum">
              <a:rPr lang="en-IN" smtClean="0"/>
              <a:t>5</a:t>
            </a:fld>
            <a:endParaRPr lang="en-IN"/>
          </a:p>
        </p:txBody>
      </p:sp>
    </p:spTree>
    <p:extLst>
      <p:ext uri="{BB962C8B-B14F-4D97-AF65-F5344CB8AC3E}">
        <p14:creationId xmlns:p14="http://schemas.microsoft.com/office/powerpoint/2010/main" val="3058452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16C474C-C249-4FFB-A1D4-8E6DD22F5CC2}" type="slidenum">
              <a:rPr lang="en-IN" smtClean="0"/>
              <a:t>6</a:t>
            </a:fld>
            <a:endParaRPr lang="en-IN"/>
          </a:p>
        </p:txBody>
      </p:sp>
    </p:spTree>
    <p:extLst>
      <p:ext uri="{BB962C8B-B14F-4D97-AF65-F5344CB8AC3E}">
        <p14:creationId xmlns:p14="http://schemas.microsoft.com/office/powerpoint/2010/main" val="2934675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16C474C-C249-4FFB-A1D4-8E6DD22F5CC2}" type="slidenum">
              <a:rPr lang="en-IN" smtClean="0"/>
              <a:t>7</a:t>
            </a:fld>
            <a:endParaRPr lang="en-IN"/>
          </a:p>
        </p:txBody>
      </p:sp>
    </p:spTree>
    <p:extLst>
      <p:ext uri="{BB962C8B-B14F-4D97-AF65-F5344CB8AC3E}">
        <p14:creationId xmlns:p14="http://schemas.microsoft.com/office/powerpoint/2010/main" val="1643783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16C474C-C249-4FFB-A1D4-8E6DD22F5CC2}" type="slidenum">
              <a:rPr lang="en-IN" smtClean="0"/>
              <a:t>8</a:t>
            </a:fld>
            <a:endParaRPr lang="en-IN"/>
          </a:p>
        </p:txBody>
      </p:sp>
    </p:spTree>
    <p:extLst>
      <p:ext uri="{BB962C8B-B14F-4D97-AF65-F5344CB8AC3E}">
        <p14:creationId xmlns:p14="http://schemas.microsoft.com/office/powerpoint/2010/main" val="1674897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16C474C-C249-4FFB-A1D4-8E6DD22F5CC2}" type="slidenum">
              <a:rPr lang="en-IN" smtClean="0"/>
              <a:t>9</a:t>
            </a:fld>
            <a:endParaRPr lang="en-IN"/>
          </a:p>
        </p:txBody>
      </p:sp>
    </p:spTree>
    <p:extLst>
      <p:ext uri="{BB962C8B-B14F-4D97-AF65-F5344CB8AC3E}">
        <p14:creationId xmlns:p14="http://schemas.microsoft.com/office/powerpoint/2010/main" val="2427405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2D4A796-937D-4F63-92C5-6DDE3B03F1F7}" type="datetimeFigureOut">
              <a:rPr lang="en-IN" smtClean="0"/>
              <a:t>09-02-2016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B6B9D2-B61D-43DD-97EF-CEA1217066FF}" type="slidenum">
              <a:rPr lang="en-IN" smtClean="0"/>
              <a:t>‹#›</a:t>
            </a:fld>
            <a:endParaRPr lang="en-IN"/>
          </a:p>
        </p:txBody>
      </p:sp>
    </p:spTree>
    <p:extLst>
      <p:ext uri="{BB962C8B-B14F-4D97-AF65-F5344CB8AC3E}">
        <p14:creationId xmlns:p14="http://schemas.microsoft.com/office/powerpoint/2010/main" val="2057371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2D4A796-937D-4F63-92C5-6DDE3B03F1F7}" type="datetimeFigureOut">
              <a:rPr lang="en-IN" smtClean="0"/>
              <a:t>09-02-2016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B6B9D2-B61D-43DD-97EF-CEA1217066FF}" type="slidenum">
              <a:rPr lang="en-IN" smtClean="0"/>
              <a:t>‹#›</a:t>
            </a:fld>
            <a:endParaRPr lang="en-IN"/>
          </a:p>
        </p:txBody>
      </p:sp>
    </p:spTree>
    <p:extLst>
      <p:ext uri="{BB962C8B-B14F-4D97-AF65-F5344CB8AC3E}">
        <p14:creationId xmlns:p14="http://schemas.microsoft.com/office/powerpoint/2010/main" val="3259366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2D4A796-937D-4F63-92C5-6DDE3B03F1F7}" type="datetimeFigureOut">
              <a:rPr lang="en-IN" smtClean="0"/>
              <a:t>09-02-2016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B6B9D2-B61D-43DD-97EF-CEA1217066FF}" type="slidenum">
              <a:rPr lang="en-IN" smtClean="0"/>
              <a:t>‹#›</a:t>
            </a:fld>
            <a:endParaRPr lang="en-IN"/>
          </a:p>
        </p:txBody>
      </p:sp>
    </p:spTree>
    <p:extLst>
      <p:ext uri="{BB962C8B-B14F-4D97-AF65-F5344CB8AC3E}">
        <p14:creationId xmlns:p14="http://schemas.microsoft.com/office/powerpoint/2010/main" val="211533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2D4A796-937D-4F63-92C5-6DDE3B03F1F7}" type="datetimeFigureOut">
              <a:rPr lang="en-IN" smtClean="0"/>
              <a:t>09-02-2016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B6B9D2-B61D-43DD-97EF-CEA1217066FF}" type="slidenum">
              <a:rPr lang="en-IN" smtClean="0"/>
              <a:t>‹#›</a:t>
            </a:fld>
            <a:endParaRPr lang="en-IN"/>
          </a:p>
        </p:txBody>
      </p:sp>
    </p:spTree>
    <p:extLst>
      <p:ext uri="{BB962C8B-B14F-4D97-AF65-F5344CB8AC3E}">
        <p14:creationId xmlns:p14="http://schemas.microsoft.com/office/powerpoint/2010/main" val="198050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D4A796-937D-4F63-92C5-6DDE3B03F1F7}" type="datetimeFigureOut">
              <a:rPr lang="en-IN" smtClean="0"/>
              <a:t>09-02-2016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B6B9D2-B61D-43DD-97EF-CEA1217066FF}" type="slidenum">
              <a:rPr lang="en-IN" smtClean="0"/>
              <a:t>‹#›</a:t>
            </a:fld>
            <a:endParaRPr lang="en-IN"/>
          </a:p>
        </p:txBody>
      </p:sp>
    </p:spTree>
    <p:extLst>
      <p:ext uri="{BB962C8B-B14F-4D97-AF65-F5344CB8AC3E}">
        <p14:creationId xmlns:p14="http://schemas.microsoft.com/office/powerpoint/2010/main" val="222860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2D4A796-937D-4F63-92C5-6DDE3B03F1F7}" type="datetimeFigureOut">
              <a:rPr lang="en-IN" smtClean="0"/>
              <a:t>09-02-2016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B6B9D2-B61D-43DD-97EF-CEA1217066FF}" type="slidenum">
              <a:rPr lang="en-IN" smtClean="0"/>
              <a:t>‹#›</a:t>
            </a:fld>
            <a:endParaRPr lang="en-IN"/>
          </a:p>
        </p:txBody>
      </p:sp>
    </p:spTree>
    <p:extLst>
      <p:ext uri="{BB962C8B-B14F-4D97-AF65-F5344CB8AC3E}">
        <p14:creationId xmlns:p14="http://schemas.microsoft.com/office/powerpoint/2010/main" val="1297572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2D4A796-937D-4F63-92C5-6DDE3B03F1F7}" type="datetimeFigureOut">
              <a:rPr lang="en-IN" smtClean="0"/>
              <a:t>09-02-2016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AB6B9D2-B61D-43DD-97EF-CEA1217066FF}" type="slidenum">
              <a:rPr lang="en-IN" smtClean="0"/>
              <a:t>‹#›</a:t>
            </a:fld>
            <a:endParaRPr lang="en-IN"/>
          </a:p>
        </p:txBody>
      </p:sp>
    </p:spTree>
    <p:extLst>
      <p:ext uri="{BB962C8B-B14F-4D97-AF65-F5344CB8AC3E}">
        <p14:creationId xmlns:p14="http://schemas.microsoft.com/office/powerpoint/2010/main" val="805839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2D4A796-937D-4F63-92C5-6DDE3B03F1F7}" type="datetimeFigureOut">
              <a:rPr lang="en-IN" smtClean="0"/>
              <a:t>09-02-2016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AB6B9D2-B61D-43DD-97EF-CEA1217066FF}" type="slidenum">
              <a:rPr lang="en-IN" smtClean="0"/>
              <a:t>‹#›</a:t>
            </a:fld>
            <a:endParaRPr lang="en-IN"/>
          </a:p>
        </p:txBody>
      </p:sp>
    </p:spTree>
    <p:extLst>
      <p:ext uri="{BB962C8B-B14F-4D97-AF65-F5344CB8AC3E}">
        <p14:creationId xmlns:p14="http://schemas.microsoft.com/office/powerpoint/2010/main" val="313385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D4A796-937D-4F63-92C5-6DDE3B03F1F7}" type="datetimeFigureOut">
              <a:rPr lang="en-IN" smtClean="0"/>
              <a:t>09-02-2016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AB6B9D2-B61D-43DD-97EF-CEA1217066FF}" type="slidenum">
              <a:rPr lang="en-IN" smtClean="0"/>
              <a:t>‹#›</a:t>
            </a:fld>
            <a:endParaRPr lang="en-IN"/>
          </a:p>
        </p:txBody>
      </p:sp>
    </p:spTree>
    <p:extLst>
      <p:ext uri="{BB962C8B-B14F-4D97-AF65-F5344CB8AC3E}">
        <p14:creationId xmlns:p14="http://schemas.microsoft.com/office/powerpoint/2010/main" val="1297974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D4A796-937D-4F63-92C5-6DDE3B03F1F7}" type="datetimeFigureOut">
              <a:rPr lang="en-IN" smtClean="0"/>
              <a:t>09-02-2016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B6B9D2-B61D-43DD-97EF-CEA1217066FF}" type="slidenum">
              <a:rPr lang="en-IN" smtClean="0"/>
              <a:t>‹#›</a:t>
            </a:fld>
            <a:endParaRPr lang="en-IN"/>
          </a:p>
        </p:txBody>
      </p:sp>
    </p:spTree>
    <p:extLst>
      <p:ext uri="{BB962C8B-B14F-4D97-AF65-F5344CB8AC3E}">
        <p14:creationId xmlns:p14="http://schemas.microsoft.com/office/powerpoint/2010/main" val="1384525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D4A796-937D-4F63-92C5-6DDE3B03F1F7}" type="datetimeFigureOut">
              <a:rPr lang="en-IN" smtClean="0"/>
              <a:t>09-02-2016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B6B9D2-B61D-43DD-97EF-CEA1217066FF}" type="slidenum">
              <a:rPr lang="en-IN" smtClean="0"/>
              <a:t>‹#›</a:t>
            </a:fld>
            <a:endParaRPr lang="en-IN"/>
          </a:p>
        </p:txBody>
      </p:sp>
    </p:spTree>
    <p:extLst>
      <p:ext uri="{BB962C8B-B14F-4D97-AF65-F5344CB8AC3E}">
        <p14:creationId xmlns:p14="http://schemas.microsoft.com/office/powerpoint/2010/main" val="2833226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D4A796-937D-4F63-92C5-6DDE3B03F1F7}" type="datetimeFigureOut">
              <a:rPr lang="en-IN" smtClean="0"/>
              <a:t>09-02-2016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6B9D2-B61D-43DD-97EF-CEA1217066FF}" type="slidenum">
              <a:rPr lang="en-IN" smtClean="0"/>
              <a:t>‹#›</a:t>
            </a:fld>
            <a:endParaRPr lang="en-IN"/>
          </a:p>
        </p:txBody>
      </p:sp>
    </p:spTree>
    <p:extLst>
      <p:ext uri="{BB962C8B-B14F-4D97-AF65-F5344CB8AC3E}">
        <p14:creationId xmlns:p14="http://schemas.microsoft.com/office/powerpoint/2010/main" val="2525015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603375"/>
          </a:xfrm>
        </p:spPr>
        <p:txBody>
          <a:bodyPr>
            <a:normAutofit/>
          </a:bodyPr>
          <a:lstStyle/>
          <a:p>
            <a:r>
              <a:rPr lang="en-IN" dirty="0" smtClean="0"/>
              <a:t>Blue Growth and the VGSSF</a:t>
            </a:r>
            <a:br>
              <a:rPr lang="en-IN" dirty="0" smtClean="0"/>
            </a:br>
            <a:r>
              <a:rPr lang="en-IN" sz="2400" dirty="0" smtClean="0"/>
              <a:t>Making Blue Growth Meaningful for fishing communities</a:t>
            </a:r>
            <a:endParaRPr lang="en-IN" sz="2400" dirty="0"/>
          </a:p>
        </p:txBody>
      </p:sp>
      <p:sp>
        <p:nvSpPr>
          <p:cNvPr id="3" name="Subtitle 2"/>
          <p:cNvSpPr>
            <a:spLocks noGrp="1"/>
          </p:cNvSpPr>
          <p:nvPr>
            <p:ph type="subTitle" idx="1"/>
          </p:nvPr>
        </p:nvSpPr>
        <p:spPr/>
        <p:txBody>
          <a:bodyPr/>
          <a:lstStyle/>
          <a:p>
            <a:r>
              <a:rPr lang="en-IN" dirty="0" err="1" smtClean="0"/>
              <a:t>V.Vivekanandan</a:t>
            </a:r>
            <a:endParaRPr lang="en-IN" dirty="0" smtClean="0"/>
          </a:p>
          <a:p>
            <a:r>
              <a:rPr lang="en-IN" dirty="0" smtClean="0"/>
              <a:t>International Collective In Support of Fishworkers (ICSF)</a:t>
            </a:r>
            <a:endParaRPr lang="en-IN" dirty="0"/>
          </a:p>
        </p:txBody>
      </p:sp>
    </p:spTree>
    <p:extLst>
      <p:ext uri="{BB962C8B-B14F-4D97-AF65-F5344CB8AC3E}">
        <p14:creationId xmlns:p14="http://schemas.microsoft.com/office/powerpoint/2010/main" val="2206571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Providing hope to millions in the SSF</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Overall, the VGSSF goes much beyond conventional fisheries management or fisheries development to address problems facing SSF</a:t>
            </a:r>
          </a:p>
          <a:p>
            <a:r>
              <a:rPr lang="en-IN" dirty="0" smtClean="0"/>
              <a:t>It embraces a human rights framework on the one hand and community development on the other.</a:t>
            </a:r>
          </a:p>
          <a:p>
            <a:r>
              <a:rPr lang="en-IN" dirty="0" smtClean="0"/>
              <a:t>It requires the cooperation and collaboration of many wings of the Govt. to implement various provisions of VGSSF</a:t>
            </a:r>
            <a:endParaRPr lang="en-IN" i="1" dirty="0" smtClean="0"/>
          </a:p>
          <a:p>
            <a:r>
              <a:rPr lang="en-IN" i="1" dirty="0" smtClean="0"/>
              <a:t>It provides hope to the millions suffering in the SSF that their problems will be attended to</a:t>
            </a:r>
            <a:endParaRPr lang="en-IN" i="1" dirty="0"/>
          </a:p>
        </p:txBody>
      </p:sp>
    </p:spTree>
    <p:extLst>
      <p:ext uri="{BB962C8B-B14F-4D97-AF65-F5344CB8AC3E}">
        <p14:creationId xmlns:p14="http://schemas.microsoft.com/office/powerpoint/2010/main" val="3192218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VGSSF and the Asia-Pacific</a:t>
            </a:r>
            <a:endParaRPr lang="en-IN" dirty="0"/>
          </a:p>
        </p:txBody>
      </p:sp>
      <p:sp>
        <p:nvSpPr>
          <p:cNvPr id="3" name="Content Placeholder 2"/>
          <p:cNvSpPr>
            <a:spLocks noGrp="1"/>
          </p:cNvSpPr>
          <p:nvPr>
            <p:ph idx="1"/>
          </p:nvPr>
        </p:nvSpPr>
        <p:spPr/>
        <p:txBody>
          <a:bodyPr/>
          <a:lstStyle/>
          <a:p>
            <a:r>
              <a:rPr lang="en-IN" dirty="0" smtClean="0"/>
              <a:t>FAO presentations have already established the huge presence and importance of SSF in the Asia-Pacific region</a:t>
            </a:r>
          </a:p>
          <a:p>
            <a:r>
              <a:rPr lang="en-IN" dirty="0" smtClean="0"/>
              <a:t>Even if the VGSSF is international in scope, it is the Asia Pacific region that has the greatest responsibility and is also likely to be the biggest beneficiary of the VGSSF</a:t>
            </a:r>
            <a:endParaRPr lang="en-IN" dirty="0"/>
          </a:p>
        </p:txBody>
      </p:sp>
    </p:spTree>
    <p:extLst>
      <p:ext uri="{BB962C8B-B14F-4D97-AF65-F5344CB8AC3E}">
        <p14:creationId xmlns:p14="http://schemas.microsoft.com/office/powerpoint/2010/main" val="3141487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Blue Growth &amp; VGSSF</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Given that the Blue Growth concept seems to have been developed by FAO in parallel to the VGSSF, Blue Growth literature does not seem to recognise the need to be VGSSF compliant</a:t>
            </a:r>
          </a:p>
          <a:p>
            <a:r>
              <a:rPr lang="en-IN" dirty="0" smtClean="0"/>
              <a:t>However, FAO cannot abandon the high moral ground it holds after the adoption of the VGSSF and needs to recognise that Blue Growth cannot be blue if it is not VGSSF compliant</a:t>
            </a:r>
          </a:p>
          <a:p>
            <a:r>
              <a:rPr lang="en-IN" dirty="0" smtClean="0"/>
              <a:t>Needless to say this is even more important to APFIC and its member countries</a:t>
            </a:r>
            <a:endParaRPr lang="en-IN" dirty="0"/>
          </a:p>
        </p:txBody>
      </p:sp>
    </p:spTree>
    <p:extLst>
      <p:ext uri="{BB962C8B-B14F-4D97-AF65-F5344CB8AC3E}">
        <p14:creationId xmlns:p14="http://schemas.microsoft.com/office/powerpoint/2010/main" val="698445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dirty="0" smtClean="0"/>
              <a:t>How “Blue” Growth may conflict with VGSSF</a:t>
            </a:r>
            <a:endParaRPr lang="en-IN" sz="3600" dirty="0"/>
          </a:p>
        </p:txBody>
      </p:sp>
      <p:sp>
        <p:nvSpPr>
          <p:cNvPr id="3" name="Content Placeholder 2"/>
          <p:cNvSpPr>
            <a:spLocks noGrp="1"/>
          </p:cNvSpPr>
          <p:nvPr>
            <p:ph idx="1"/>
          </p:nvPr>
        </p:nvSpPr>
        <p:spPr>
          <a:xfrm>
            <a:off x="457200" y="1905000"/>
            <a:ext cx="8229600" cy="3810000"/>
          </a:xfrm>
        </p:spPr>
        <p:txBody>
          <a:bodyPr>
            <a:normAutofit/>
          </a:bodyPr>
          <a:lstStyle/>
          <a:p>
            <a:r>
              <a:rPr lang="en-IN" dirty="0" smtClean="0"/>
              <a:t>New production systems and tenure</a:t>
            </a:r>
          </a:p>
          <a:p>
            <a:endParaRPr lang="en-IN" dirty="0" smtClean="0"/>
          </a:p>
          <a:p>
            <a:r>
              <a:rPr lang="en-IN" dirty="0" smtClean="0"/>
              <a:t>New production systems and post harvest opportunities for SSF</a:t>
            </a:r>
          </a:p>
          <a:p>
            <a:endParaRPr lang="en-IN" dirty="0" smtClean="0"/>
          </a:p>
          <a:p>
            <a:r>
              <a:rPr lang="en-IN" dirty="0" smtClean="0"/>
              <a:t>New investments in post harvest</a:t>
            </a:r>
          </a:p>
          <a:p>
            <a:endParaRPr lang="en-IN" dirty="0" smtClean="0"/>
          </a:p>
          <a:p>
            <a:endParaRPr lang="en-IN" dirty="0"/>
          </a:p>
        </p:txBody>
      </p:sp>
    </p:spTree>
    <p:extLst>
      <p:ext uri="{BB962C8B-B14F-4D97-AF65-F5344CB8AC3E}">
        <p14:creationId xmlns:p14="http://schemas.microsoft.com/office/powerpoint/2010/main" val="457606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New production systems</a:t>
            </a:r>
            <a:endParaRPr lang="en-IN" dirty="0"/>
          </a:p>
        </p:txBody>
      </p:sp>
      <p:sp>
        <p:nvSpPr>
          <p:cNvPr id="3" name="Content Placeholder 2"/>
          <p:cNvSpPr>
            <a:spLocks noGrp="1"/>
          </p:cNvSpPr>
          <p:nvPr>
            <p:ph idx="1"/>
          </p:nvPr>
        </p:nvSpPr>
        <p:spPr>
          <a:xfrm>
            <a:off x="457200" y="1295400"/>
            <a:ext cx="8229600" cy="5181600"/>
          </a:xfrm>
        </p:spPr>
        <p:txBody>
          <a:bodyPr>
            <a:normAutofit fontScale="77500" lnSpcReduction="20000"/>
          </a:bodyPr>
          <a:lstStyle/>
          <a:p>
            <a:r>
              <a:rPr lang="en-IN" dirty="0" smtClean="0"/>
              <a:t>With SSF not having </a:t>
            </a:r>
            <a:r>
              <a:rPr lang="en-IN" b="1" dirty="0" smtClean="0"/>
              <a:t>secure tenures </a:t>
            </a:r>
            <a:r>
              <a:rPr lang="en-IN" dirty="0" smtClean="0"/>
              <a:t>in most countries or areas, new production systems is likely to undermine SSF interests</a:t>
            </a:r>
          </a:p>
          <a:p>
            <a:r>
              <a:rPr lang="en-IN" b="1" dirty="0" err="1" smtClean="0"/>
              <a:t>Mariculture</a:t>
            </a:r>
            <a:r>
              <a:rPr lang="en-IN" dirty="0"/>
              <a:t> </a:t>
            </a:r>
            <a:r>
              <a:rPr lang="en-IN" dirty="0" smtClean="0"/>
              <a:t>in coastal waters will lead to “privatisation” of commons and potentially displace fishers of their right to such areas</a:t>
            </a:r>
          </a:p>
          <a:p>
            <a:r>
              <a:rPr lang="en-IN" dirty="0" smtClean="0"/>
              <a:t>Access to fish resources can also be affected through environmental impacts; conflicts can arise</a:t>
            </a:r>
          </a:p>
          <a:p>
            <a:r>
              <a:rPr lang="en-IN" dirty="0" smtClean="0"/>
              <a:t>This can happen even if existing actors are given rights to culture</a:t>
            </a:r>
          </a:p>
          <a:p>
            <a:r>
              <a:rPr lang="en-IN" dirty="0" smtClean="0"/>
              <a:t>Will certainly happen if new actors are given rights</a:t>
            </a:r>
          </a:p>
          <a:p>
            <a:r>
              <a:rPr lang="en-IN" b="1" dirty="0" smtClean="0"/>
              <a:t>Coastal aquaculture </a:t>
            </a:r>
            <a:r>
              <a:rPr lang="en-IN" dirty="0" smtClean="0"/>
              <a:t>on lands adjacent to sea can also undermine SSF communities living on beaches without formal ownership of land; can indirectly impact fisher habitat through environmental impacts</a:t>
            </a:r>
          </a:p>
        </p:txBody>
      </p:sp>
    </p:spTree>
    <p:extLst>
      <p:ext uri="{BB962C8B-B14F-4D97-AF65-F5344CB8AC3E}">
        <p14:creationId xmlns:p14="http://schemas.microsoft.com/office/powerpoint/2010/main" val="3392377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IN" b="1" dirty="0" smtClean="0"/>
              <a:t>Introduction of new fleets or new gear at sea </a:t>
            </a:r>
            <a:r>
              <a:rPr lang="en-IN" dirty="0" smtClean="0"/>
              <a:t>can lead to negative impacts on SSF as a whole or sections of it affected the right to secure access to fish resources</a:t>
            </a:r>
          </a:p>
          <a:p>
            <a:r>
              <a:rPr lang="en-IN" dirty="0" smtClean="0"/>
              <a:t>Even in </a:t>
            </a:r>
            <a:r>
              <a:rPr lang="en-IN" b="1" dirty="0" smtClean="0"/>
              <a:t>inland fisheries and aquacultur</a:t>
            </a:r>
            <a:r>
              <a:rPr lang="en-IN" dirty="0" smtClean="0"/>
              <a:t>e, tenure issues can crop up</a:t>
            </a:r>
          </a:p>
          <a:p>
            <a:r>
              <a:rPr lang="en-IN" dirty="0" smtClean="0"/>
              <a:t>So, unless one takes a careful look at </a:t>
            </a:r>
            <a:r>
              <a:rPr lang="en-IN" i="1" dirty="0" smtClean="0"/>
              <a:t>what already exists </a:t>
            </a:r>
            <a:r>
              <a:rPr lang="en-IN" dirty="0" smtClean="0"/>
              <a:t>in or adjacent to the place where new production systems are introduced, there is risk of harming SSF interests</a:t>
            </a:r>
          </a:p>
          <a:p>
            <a:r>
              <a:rPr lang="en-IN" dirty="0" smtClean="0"/>
              <a:t>Behind </a:t>
            </a:r>
            <a:r>
              <a:rPr lang="en-IN" dirty="0" err="1" smtClean="0"/>
              <a:t>mariculture</a:t>
            </a:r>
            <a:r>
              <a:rPr lang="en-IN" dirty="0" smtClean="0"/>
              <a:t>/aquaculture leasing policies, assumptions are made regarding State relationship with Commons that may require reconsideration</a:t>
            </a:r>
          </a:p>
          <a:p>
            <a:pPr lvl="1"/>
            <a:endParaRPr lang="en-IN" dirty="0" smtClean="0"/>
          </a:p>
          <a:p>
            <a:endParaRPr lang="en-IN" dirty="0"/>
          </a:p>
        </p:txBody>
      </p:sp>
    </p:spTree>
    <p:extLst>
      <p:ext uri="{BB962C8B-B14F-4D97-AF65-F5344CB8AC3E}">
        <p14:creationId xmlns:p14="http://schemas.microsoft.com/office/powerpoint/2010/main" val="1463872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IN" sz="3200" dirty="0" smtClean="0"/>
              <a:t>New production systems and post harvest opportunities for SSF</a:t>
            </a:r>
            <a:endParaRPr lang="en-IN" sz="3200" dirty="0"/>
          </a:p>
        </p:txBody>
      </p:sp>
      <p:sp>
        <p:nvSpPr>
          <p:cNvPr id="3" name="Content Placeholder 2"/>
          <p:cNvSpPr>
            <a:spLocks noGrp="1"/>
          </p:cNvSpPr>
          <p:nvPr>
            <p:ph idx="1"/>
          </p:nvPr>
        </p:nvSpPr>
        <p:spPr/>
        <p:txBody>
          <a:bodyPr/>
          <a:lstStyle/>
          <a:p>
            <a:r>
              <a:rPr lang="en-IN" dirty="0" smtClean="0"/>
              <a:t>New investments in fisheries that lead to concentration of landings, can displace small operators in post harvest, especially women</a:t>
            </a:r>
          </a:p>
          <a:p>
            <a:endParaRPr lang="en-IN" dirty="0" smtClean="0"/>
          </a:p>
          <a:p>
            <a:endParaRPr lang="en-IN" dirty="0" smtClean="0"/>
          </a:p>
          <a:p>
            <a:endParaRPr lang="en-IN" dirty="0"/>
          </a:p>
        </p:txBody>
      </p:sp>
    </p:spTree>
    <p:extLst>
      <p:ext uri="{BB962C8B-B14F-4D97-AF65-F5344CB8AC3E}">
        <p14:creationId xmlns:p14="http://schemas.microsoft.com/office/powerpoint/2010/main" val="3287548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New investments in post harvest</a:t>
            </a:r>
            <a:endParaRPr lang="en-IN" dirty="0"/>
          </a:p>
        </p:txBody>
      </p:sp>
      <p:sp>
        <p:nvSpPr>
          <p:cNvPr id="3" name="Content Placeholder 2"/>
          <p:cNvSpPr>
            <a:spLocks noGrp="1"/>
          </p:cNvSpPr>
          <p:nvPr>
            <p:ph idx="1"/>
          </p:nvPr>
        </p:nvSpPr>
        <p:spPr/>
        <p:txBody>
          <a:bodyPr/>
          <a:lstStyle/>
          <a:p>
            <a:r>
              <a:rPr lang="en-IN" dirty="0" smtClean="0"/>
              <a:t>Improvements in fish product quality, new products that add value, are all commonly accepted ideas</a:t>
            </a:r>
          </a:p>
          <a:p>
            <a:r>
              <a:rPr lang="en-IN" dirty="0" smtClean="0"/>
              <a:t>However, these can also potentially displace or negatively impact SSF if context is not taken </a:t>
            </a:r>
            <a:r>
              <a:rPr lang="en-IN" smtClean="0"/>
              <a:t>into account</a:t>
            </a:r>
            <a:endParaRPr lang="en-IN" dirty="0"/>
          </a:p>
        </p:txBody>
      </p:sp>
    </p:spTree>
    <p:extLst>
      <p:ext uri="{BB962C8B-B14F-4D97-AF65-F5344CB8AC3E}">
        <p14:creationId xmlns:p14="http://schemas.microsoft.com/office/powerpoint/2010/main" val="1735324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dirty="0" smtClean="0"/>
              <a:t>Applying the VGSSF lens on Blue Growth</a:t>
            </a:r>
            <a:br>
              <a:rPr lang="en-IN" sz="3600" dirty="0" smtClean="0"/>
            </a:br>
            <a:r>
              <a:rPr lang="en-IN" sz="3200" dirty="0" smtClean="0"/>
              <a:t>Some propositions</a:t>
            </a:r>
            <a:endParaRPr lang="en-IN" sz="3600"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IN" dirty="0" smtClean="0"/>
              <a:t>Blue Growth strategies/plans should clearly include the holistic development of the SSF visualised in the VGSSF</a:t>
            </a:r>
          </a:p>
          <a:p>
            <a:r>
              <a:rPr lang="en-IN" dirty="0" smtClean="0"/>
              <a:t>Even elements of the Blue Growth strategy or plan that do not directly contribute towards the VGSSF should not adversely affect the SSF or go against the spirit and letter of the VGSSF</a:t>
            </a:r>
          </a:p>
          <a:p>
            <a:r>
              <a:rPr lang="en-IN" dirty="0" smtClean="0"/>
              <a:t>Addressing inter-sectoral issues is also an important Blue Growth component</a:t>
            </a:r>
          </a:p>
          <a:p>
            <a:r>
              <a:rPr lang="en-IN" dirty="0" smtClean="0"/>
              <a:t>Blue growth strategies need to provide information on the above with clear explanations or indicators</a:t>
            </a:r>
            <a:endParaRPr lang="en-IN" dirty="0"/>
          </a:p>
        </p:txBody>
      </p:sp>
    </p:spTree>
    <p:extLst>
      <p:ext uri="{BB962C8B-B14F-4D97-AF65-F5344CB8AC3E}">
        <p14:creationId xmlns:p14="http://schemas.microsoft.com/office/powerpoint/2010/main" val="3714473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Another proposition</a:t>
            </a:r>
            <a:endParaRPr lang="en-IN" dirty="0"/>
          </a:p>
        </p:txBody>
      </p:sp>
      <p:sp>
        <p:nvSpPr>
          <p:cNvPr id="3" name="Content Placeholder 2"/>
          <p:cNvSpPr>
            <a:spLocks noGrp="1"/>
          </p:cNvSpPr>
          <p:nvPr>
            <p:ph idx="1"/>
          </p:nvPr>
        </p:nvSpPr>
        <p:spPr/>
        <p:txBody>
          <a:bodyPr>
            <a:normAutofit lnSpcReduction="10000"/>
          </a:bodyPr>
          <a:lstStyle/>
          <a:p>
            <a:r>
              <a:rPr lang="en-IN" dirty="0" smtClean="0"/>
              <a:t>If implementation of Eco-system approach or dealing with IUU fishing can be considered Blue Growth, why not implementation of VGSSF provisions also be considered Blue Growth?</a:t>
            </a:r>
          </a:p>
          <a:p>
            <a:r>
              <a:rPr lang="en-IN" dirty="0" smtClean="0"/>
              <a:t>Say, if a country improves fishermen housing and sanitation or provided social security to all fishermen, can it not be considered Blue Growth?</a:t>
            </a:r>
            <a:endParaRPr lang="en-IN" dirty="0"/>
          </a:p>
        </p:txBody>
      </p:sp>
    </p:spTree>
    <p:extLst>
      <p:ext uri="{BB962C8B-B14F-4D97-AF65-F5344CB8AC3E}">
        <p14:creationId xmlns:p14="http://schemas.microsoft.com/office/powerpoint/2010/main" val="1479923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ICSF &amp; the VGSSF</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The Voluntary Guidelines for Sustainable Small Scale Fisheries (VGSSF) is a landmark instrument developed by the FAO and approved by the COFI in 2015</a:t>
            </a:r>
          </a:p>
          <a:p>
            <a:r>
              <a:rPr lang="en-IN" dirty="0" smtClean="0"/>
              <a:t>The ICSF, a champion of small scale/artisanal fisheries since its inception in 1986, has been an important partner of the FAO in the process of developing the VGSSF and also in promoting it internationally among </a:t>
            </a:r>
            <a:r>
              <a:rPr lang="en-IN" dirty="0" err="1" smtClean="0"/>
              <a:t>Govt.s</a:t>
            </a:r>
            <a:r>
              <a:rPr lang="en-IN" dirty="0" smtClean="0"/>
              <a:t>, fishermen organisations and broader civil society</a:t>
            </a:r>
            <a:endParaRPr lang="en-IN" dirty="0"/>
          </a:p>
        </p:txBody>
      </p:sp>
    </p:spTree>
    <p:extLst>
      <p:ext uri="{BB962C8B-B14F-4D97-AF65-F5344CB8AC3E}">
        <p14:creationId xmlns:p14="http://schemas.microsoft.com/office/powerpoint/2010/main" val="2432474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About the VGSSF</a:t>
            </a:r>
            <a:endParaRPr lang="en-IN" dirty="0"/>
          </a:p>
        </p:txBody>
      </p:sp>
      <p:sp>
        <p:nvSpPr>
          <p:cNvPr id="3" name="Content Placeholder 2"/>
          <p:cNvSpPr>
            <a:spLocks noGrp="1"/>
          </p:cNvSpPr>
          <p:nvPr>
            <p:ph idx="1"/>
          </p:nvPr>
        </p:nvSpPr>
        <p:spPr/>
        <p:txBody>
          <a:bodyPr>
            <a:normAutofit lnSpcReduction="10000"/>
          </a:bodyPr>
          <a:lstStyle/>
          <a:p>
            <a:r>
              <a:rPr lang="en-IN" dirty="0" smtClean="0"/>
              <a:t>Guidelines are intended:</a:t>
            </a:r>
          </a:p>
          <a:p>
            <a:pPr lvl="1"/>
            <a:r>
              <a:rPr lang="en-IN" dirty="0" smtClean="0"/>
              <a:t>To support visibility, recognition and enhancement of the already important role of small scale fisheries…</a:t>
            </a:r>
          </a:p>
          <a:p>
            <a:r>
              <a:rPr lang="en-IN" dirty="0" smtClean="0"/>
              <a:t>It was conceived as a complement to the CCRF</a:t>
            </a:r>
          </a:p>
          <a:p>
            <a:r>
              <a:rPr lang="en-IN" dirty="0" smtClean="0"/>
              <a:t>However, the political process involved in the making of the VGSSF and its very unique character has made it important in itself, not just as an adjunct to the CCRF</a:t>
            </a:r>
            <a:endParaRPr lang="en-IN" dirty="0"/>
          </a:p>
        </p:txBody>
      </p:sp>
    </p:spTree>
    <p:extLst>
      <p:ext uri="{BB962C8B-B14F-4D97-AF65-F5344CB8AC3E}">
        <p14:creationId xmlns:p14="http://schemas.microsoft.com/office/powerpoint/2010/main" val="2374800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VGSSF on importance of SSF</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SSF encompasses all activities along the value chain—pre-harvest, harvest and post-harvest—undertaken by men and women</a:t>
            </a:r>
          </a:p>
          <a:p>
            <a:r>
              <a:rPr lang="en-IN" dirty="0" smtClean="0"/>
              <a:t>Plays important role in food security and nutrition, poverty eradication, equitable development and sustainable resource utilisation</a:t>
            </a:r>
          </a:p>
          <a:p>
            <a:r>
              <a:rPr lang="en-IN" dirty="0" smtClean="0"/>
              <a:t>Contributes half of global catches and two-thirds of fish for human consumption</a:t>
            </a:r>
          </a:p>
          <a:p>
            <a:r>
              <a:rPr lang="en-IN" dirty="0" smtClean="0"/>
              <a:t>Employs 90% of capture fishers and fishworkers, half of them being women</a:t>
            </a:r>
            <a:endParaRPr lang="en-IN" dirty="0"/>
          </a:p>
        </p:txBody>
      </p:sp>
    </p:spTree>
    <p:extLst>
      <p:ext uri="{BB962C8B-B14F-4D97-AF65-F5344CB8AC3E}">
        <p14:creationId xmlns:p14="http://schemas.microsoft.com/office/powerpoint/2010/main" val="1117081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Plight of SSF</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SSF Communities are marginalised, poor and vulnerable</a:t>
            </a:r>
          </a:p>
          <a:p>
            <a:r>
              <a:rPr lang="en-IN" dirty="0" smtClean="0"/>
              <a:t>Contributions to food security, nutrition, etc., not recognised adequately</a:t>
            </a:r>
          </a:p>
          <a:p>
            <a:r>
              <a:rPr lang="en-IN" dirty="0" smtClean="0"/>
              <a:t>Losing access to resources due to poor fisheries management that has often supplanted traditional governance systems for resource management</a:t>
            </a:r>
          </a:p>
          <a:p>
            <a:r>
              <a:rPr lang="en-IN" dirty="0" smtClean="0"/>
              <a:t>Unequal power relationships—with large boats; other sectors like tourism, aquaculture, etc. </a:t>
            </a:r>
            <a:endParaRPr lang="en-IN" dirty="0"/>
          </a:p>
        </p:txBody>
      </p:sp>
    </p:spTree>
    <p:extLst>
      <p:ext uri="{BB962C8B-B14F-4D97-AF65-F5344CB8AC3E}">
        <p14:creationId xmlns:p14="http://schemas.microsoft.com/office/powerpoint/2010/main" val="1971410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 new understanding on underlying cause(s)</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Poverty of SSF is multi-dimensional; not just due to low incomes but also due to factors that impede the full enjoyment of </a:t>
            </a:r>
            <a:r>
              <a:rPr lang="en-IN" b="1" dirty="0" smtClean="0"/>
              <a:t>human rights</a:t>
            </a:r>
            <a:r>
              <a:rPr lang="en-IN" dirty="0" smtClean="0"/>
              <a:t> including civil, political, social and cultural rights</a:t>
            </a:r>
          </a:p>
          <a:p>
            <a:r>
              <a:rPr lang="en-IN" dirty="0" smtClean="0"/>
              <a:t>Poor access to markets, health, education and social services</a:t>
            </a:r>
          </a:p>
          <a:p>
            <a:r>
              <a:rPr lang="en-IN" dirty="0" smtClean="0"/>
              <a:t>Lack of alternative livelihoods, youth employment, vulnerability to natural disasters, etc.</a:t>
            </a:r>
          </a:p>
          <a:p>
            <a:r>
              <a:rPr lang="en-IN" i="1" dirty="0" smtClean="0"/>
              <a:t>All the above make it difficult for SSF to defend their human rights and tenure rights and secure the sustainable use of fishery resources they depend upon</a:t>
            </a:r>
          </a:p>
        </p:txBody>
      </p:sp>
    </p:spTree>
    <p:extLst>
      <p:ext uri="{BB962C8B-B14F-4D97-AF65-F5344CB8AC3E}">
        <p14:creationId xmlns:p14="http://schemas.microsoft.com/office/powerpoint/2010/main" val="2178305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VGSSF prescriptions</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Responsible governance of tenure</a:t>
            </a:r>
          </a:p>
          <a:p>
            <a:pPr marL="800100" lvl="2" indent="0">
              <a:buNone/>
            </a:pPr>
            <a:r>
              <a:rPr lang="en-IN" dirty="0" smtClean="0"/>
              <a:t>secure, equitable, and socially and culturally</a:t>
            </a:r>
          </a:p>
          <a:p>
            <a:pPr marL="800100" lvl="2" indent="0">
              <a:buNone/>
            </a:pPr>
            <a:r>
              <a:rPr lang="en-IN" dirty="0" smtClean="0"/>
              <a:t>appropriate tenure rights to fishery resources</a:t>
            </a:r>
          </a:p>
          <a:p>
            <a:pPr marL="800100" lvl="2" indent="0">
              <a:buNone/>
            </a:pPr>
            <a:r>
              <a:rPr lang="en-IN" dirty="0" smtClean="0"/>
              <a:t>and small-scale fishing areas and adjacent land</a:t>
            </a:r>
          </a:p>
          <a:p>
            <a:r>
              <a:rPr lang="en-IN" dirty="0" smtClean="0"/>
              <a:t>Sustainable resource management</a:t>
            </a:r>
          </a:p>
          <a:p>
            <a:pPr marL="800100" lvl="2" indent="0">
              <a:buNone/>
            </a:pPr>
            <a:r>
              <a:rPr lang="en-IN" dirty="0" smtClean="0"/>
              <a:t>Role for SSF in managing tenure rights and resource itself; proper management of capacity</a:t>
            </a:r>
          </a:p>
          <a:p>
            <a:r>
              <a:rPr lang="en-IN" dirty="0" smtClean="0"/>
              <a:t>Social development: </a:t>
            </a:r>
            <a:endParaRPr lang="en-IN" dirty="0"/>
          </a:p>
          <a:p>
            <a:pPr marL="800100" lvl="2" indent="0">
              <a:buNone/>
            </a:pPr>
            <a:r>
              <a:rPr lang="en-IN" dirty="0" smtClean="0"/>
              <a:t>Health, education, literacy, digital inclusion; housing, safe drinking water, sources of energy; preferential treatment to women, indigenous communities, marginal groups, etc.</a:t>
            </a:r>
            <a:endParaRPr lang="en-IN" dirty="0"/>
          </a:p>
        </p:txBody>
      </p:sp>
    </p:spTree>
    <p:extLst>
      <p:ext uri="{BB962C8B-B14F-4D97-AF65-F5344CB8AC3E}">
        <p14:creationId xmlns:p14="http://schemas.microsoft.com/office/powerpoint/2010/main" val="415226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r>
              <a:rPr lang="en-IN" dirty="0" smtClean="0"/>
              <a:t>Employment and decent work</a:t>
            </a:r>
          </a:p>
          <a:p>
            <a:pPr marL="800100" lvl="2" indent="0">
              <a:buNone/>
            </a:pPr>
            <a:r>
              <a:rPr lang="en-IN" dirty="0" smtClean="0"/>
              <a:t>Social security; decent working conditions, protection of migrants; understand and address causes of transboundary movements of fishers; alternative and supplementary employment</a:t>
            </a:r>
          </a:p>
          <a:p>
            <a:r>
              <a:rPr lang="en-IN" dirty="0" smtClean="0"/>
              <a:t>Value chains, post harvest and trade</a:t>
            </a:r>
          </a:p>
          <a:p>
            <a:pPr marL="800100" lvl="2" indent="0">
              <a:buNone/>
            </a:pPr>
            <a:r>
              <a:rPr lang="en-IN" dirty="0" smtClean="0"/>
              <a:t>Role in decision making; women’s needs; fish quality and products; access to markets, equitable distribution of benefits from international trade</a:t>
            </a:r>
          </a:p>
          <a:p>
            <a:r>
              <a:rPr lang="en-IN" dirty="0" smtClean="0"/>
              <a:t>Gender equality</a:t>
            </a:r>
          </a:p>
          <a:p>
            <a:pPr marL="800100" lvl="2" indent="0">
              <a:buNone/>
            </a:pPr>
            <a:r>
              <a:rPr lang="en-IN" dirty="0" smtClean="0"/>
              <a:t>Gender mainstreaming; participation in decision making; policies towards gender equality; better technologies to enhance women’s livelihoods</a:t>
            </a:r>
          </a:p>
          <a:p>
            <a:pPr marL="457200" indent="-457200"/>
            <a:r>
              <a:rPr lang="en-IN" dirty="0" smtClean="0"/>
              <a:t>Disaster risks and climate change</a:t>
            </a:r>
          </a:p>
          <a:p>
            <a:pPr marL="800100" lvl="2" indent="0">
              <a:buNone/>
            </a:pPr>
            <a:endParaRPr lang="en-IN" dirty="0" smtClean="0"/>
          </a:p>
        </p:txBody>
      </p:sp>
    </p:spTree>
    <p:extLst>
      <p:ext uri="{BB962C8B-B14F-4D97-AF65-F5344CB8AC3E}">
        <p14:creationId xmlns:p14="http://schemas.microsoft.com/office/powerpoint/2010/main" val="1544990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Enabling Environment &amp; Implementation</a:t>
            </a:r>
            <a:endParaRPr lang="en-IN" dirty="0"/>
          </a:p>
        </p:txBody>
      </p:sp>
      <p:sp>
        <p:nvSpPr>
          <p:cNvPr id="3" name="Content Placeholder 2"/>
          <p:cNvSpPr>
            <a:spLocks noGrp="1"/>
          </p:cNvSpPr>
          <p:nvPr>
            <p:ph idx="1"/>
          </p:nvPr>
        </p:nvSpPr>
        <p:spPr>
          <a:xfrm>
            <a:off x="457200" y="1828800"/>
            <a:ext cx="8229600" cy="4297363"/>
          </a:xfrm>
        </p:spPr>
        <p:txBody>
          <a:bodyPr>
            <a:normAutofit lnSpcReduction="10000"/>
          </a:bodyPr>
          <a:lstStyle/>
          <a:p>
            <a:r>
              <a:rPr lang="en-IN" dirty="0" smtClean="0"/>
              <a:t>Policy coherence, institutional coordination and collaboration</a:t>
            </a:r>
          </a:p>
          <a:p>
            <a:pPr marL="0" indent="0">
              <a:buNone/>
            </a:pPr>
            <a:endParaRPr lang="en-IN" dirty="0" smtClean="0"/>
          </a:p>
          <a:p>
            <a:r>
              <a:rPr lang="en-IN" dirty="0" smtClean="0"/>
              <a:t>Information, research and communication</a:t>
            </a:r>
          </a:p>
          <a:p>
            <a:pPr marL="0" indent="0">
              <a:buNone/>
            </a:pPr>
            <a:endParaRPr lang="en-IN" dirty="0" smtClean="0"/>
          </a:p>
          <a:p>
            <a:r>
              <a:rPr lang="en-IN" dirty="0" smtClean="0"/>
              <a:t>Capacity development</a:t>
            </a:r>
          </a:p>
          <a:p>
            <a:pPr marL="0" indent="0">
              <a:buNone/>
            </a:pPr>
            <a:endParaRPr lang="en-IN" dirty="0" smtClean="0"/>
          </a:p>
          <a:p>
            <a:r>
              <a:rPr lang="en-IN" dirty="0" smtClean="0"/>
              <a:t>Implementing support and monitoring</a:t>
            </a:r>
            <a:endParaRPr lang="en-IN" dirty="0"/>
          </a:p>
        </p:txBody>
      </p:sp>
    </p:spTree>
    <p:extLst>
      <p:ext uri="{BB962C8B-B14F-4D97-AF65-F5344CB8AC3E}">
        <p14:creationId xmlns:p14="http://schemas.microsoft.com/office/powerpoint/2010/main" val="3996756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TotalTime>
  <Words>1231</Words>
  <Application>Microsoft Office PowerPoint</Application>
  <PresentationFormat>On-screen Show (4:3)</PresentationFormat>
  <Paragraphs>112</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Blue Growth and the VGSSF Making Blue Growth Meaningful for fishing communities</vt:lpstr>
      <vt:lpstr>ICSF &amp; the VGSSF</vt:lpstr>
      <vt:lpstr>About the VGSSF</vt:lpstr>
      <vt:lpstr>VGSSF on importance of SSF</vt:lpstr>
      <vt:lpstr>Plight of SSF</vt:lpstr>
      <vt:lpstr>A new understanding on underlying cause(s)</vt:lpstr>
      <vt:lpstr>VGSSF prescriptions</vt:lpstr>
      <vt:lpstr>PowerPoint Presentation</vt:lpstr>
      <vt:lpstr>Enabling Environment &amp; Implementation</vt:lpstr>
      <vt:lpstr>Providing hope to millions in the SSF</vt:lpstr>
      <vt:lpstr>VGSSF and the Asia-Pacific</vt:lpstr>
      <vt:lpstr>Blue Growth &amp; VGSSF</vt:lpstr>
      <vt:lpstr>How “Blue” Growth may conflict with VGSSF</vt:lpstr>
      <vt:lpstr>New production systems</vt:lpstr>
      <vt:lpstr>PowerPoint Presentation</vt:lpstr>
      <vt:lpstr>New production systems and post harvest opportunities for SSF</vt:lpstr>
      <vt:lpstr>New investments in post harvest</vt:lpstr>
      <vt:lpstr>Applying the VGSSF lens on Blue Growth Some propositions</vt:lpstr>
      <vt:lpstr>Another proposition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Vivek</dc:creator>
  <cp:lastModifiedBy>Vivek</cp:lastModifiedBy>
  <cp:revision>28</cp:revision>
  <dcterms:created xsi:type="dcterms:W3CDTF">2016-02-08T16:50:01Z</dcterms:created>
  <dcterms:modified xsi:type="dcterms:W3CDTF">2016-02-09T04:11:20Z</dcterms:modified>
</cp:coreProperties>
</file>