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66" r:id="rId5"/>
    <p:sldId id="259" r:id="rId6"/>
    <p:sldId id="261" r:id="rId7"/>
    <p:sldId id="262" r:id="rId8"/>
    <p:sldId id="271" r:id="rId9"/>
    <p:sldId id="263" r:id="rId10"/>
    <p:sldId id="269" r:id="rId11"/>
    <p:sldId id="264" r:id="rId12"/>
    <p:sldId id="265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0EF839-51CE-44F8-A5EB-D991D67F7904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02174E5-E97E-4BAF-9A87-9561407702A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Recent Global and Regional Agreements on </a:t>
            </a:r>
            <a:r>
              <a:rPr lang="en-US" dirty="0" err="1" smtClean="0"/>
              <a:t>Labour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Sebastian Mathew</a:t>
            </a:r>
          </a:p>
          <a:p>
            <a:r>
              <a:rPr lang="en-US" dirty="0" smtClean="0"/>
              <a:t>International Collective in Support of </a:t>
            </a:r>
            <a:r>
              <a:rPr lang="en-US" dirty="0" err="1" smtClean="0"/>
              <a:t>Fishworkers</a:t>
            </a:r>
            <a:r>
              <a:rPr lang="en-US" dirty="0" smtClean="0"/>
              <a:t> (ICSF)</a:t>
            </a:r>
          </a:p>
          <a:p>
            <a:endParaRPr lang="en-US" dirty="0" smtClean="0"/>
          </a:p>
          <a:p>
            <a:r>
              <a:rPr lang="en-US" dirty="0" smtClean="0"/>
              <a:t>Regional Technical Consultation on </a:t>
            </a:r>
            <a:r>
              <a:rPr lang="en-US" dirty="0" err="1" smtClean="0"/>
              <a:t>Labour</a:t>
            </a:r>
            <a:r>
              <a:rPr lang="en-US" dirty="0" smtClean="0"/>
              <a:t> Aspects  within the Fishing Industry, ASEAN Region, 25-27 February 2016, Bangkok, Thailand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0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Chapter 19</a:t>
            </a:r>
            <a:r>
              <a:rPr lang="en-US" dirty="0"/>
              <a:t>. </a:t>
            </a:r>
            <a:r>
              <a:rPr lang="en-US" b="1" dirty="0" err="1"/>
              <a:t>Labour</a:t>
            </a:r>
            <a:endParaRPr lang="en-US" b="1" dirty="0"/>
          </a:p>
          <a:p>
            <a:r>
              <a:rPr lang="en-US" dirty="0"/>
              <a:t>Article 19.3 </a:t>
            </a:r>
            <a:r>
              <a:rPr lang="en-US" dirty="0" err="1"/>
              <a:t>Labour</a:t>
            </a:r>
            <a:r>
              <a:rPr lang="en-US" dirty="0"/>
              <a:t> rights</a:t>
            </a:r>
          </a:p>
          <a:p>
            <a:r>
              <a:rPr lang="en-US" dirty="0"/>
              <a:t>Article 19.4 Non derogation of protection afforded in each Party’s </a:t>
            </a:r>
            <a:r>
              <a:rPr lang="en-US" dirty="0" err="1"/>
              <a:t>labour</a:t>
            </a:r>
            <a:r>
              <a:rPr lang="en-US" dirty="0"/>
              <a:t> laws (it is inappropriate to encourage trade or investment by weakening or reducing the protections afforded in each Party’s </a:t>
            </a:r>
            <a:r>
              <a:rPr lang="en-US" dirty="0" err="1"/>
              <a:t>labour</a:t>
            </a:r>
            <a:r>
              <a:rPr lang="en-US" dirty="0"/>
              <a:t> laws) </a:t>
            </a:r>
          </a:p>
          <a:p>
            <a:r>
              <a:rPr lang="en-US" dirty="0"/>
              <a:t>Article 19.5 Enforcement of national </a:t>
            </a:r>
            <a:r>
              <a:rPr lang="en-US" dirty="0" err="1"/>
              <a:t>Labour</a:t>
            </a:r>
            <a:r>
              <a:rPr lang="en-US" dirty="0"/>
              <a:t> rights</a:t>
            </a:r>
          </a:p>
          <a:p>
            <a:r>
              <a:rPr lang="en-US" dirty="0"/>
              <a:t>Article 19.6 Elimination of all forms of forced or compulsory </a:t>
            </a:r>
            <a:r>
              <a:rPr lang="en-US" dirty="0" err="1" smtClean="0"/>
              <a:t>labour</a:t>
            </a:r>
            <a:endParaRPr lang="en-US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85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Article 19.10 Cooperation</a:t>
            </a:r>
          </a:p>
          <a:p>
            <a:r>
              <a:rPr lang="en-US" dirty="0" smtClean="0"/>
              <a:t>6. Suggested areas of cooperation:</a:t>
            </a:r>
          </a:p>
          <a:p>
            <a:r>
              <a:rPr lang="en-US" dirty="0" smtClean="0"/>
              <a:t>(</a:t>
            </a:r>
            <a:r>
              <a:rPr lang="en-US" dirty="0"/>
              <a:t>n) addressing the challenges and opportunities of a diverse, multigenerational workforce, including: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promotion of equality and elimination of discrimination in respect of employment and occupation for migrant </a:t>
            </a:r>
            <a:r>
              <a:rPr lang="en-US" dirty="0" smtClean="0"/>
              <a:t>workers; </a:t>
            </a:r>
            <a:endParaRPr lang="en-US" dirty="0"/>
          </a:p>
          <a:p>
            <a:r>
              <a:rPr lang="en-US" dirty="0"/>
              <a:t>(ii) promotion of equality of, elimination of discrimination against, and the employment interests of women; and </a:t>
            </a:r>
          </a:p>
          <a:p>
            <a:r>
              <a:rPr lang="en-US" dirty="0"/>
              <a:t>(iii) protection of vulnerable workers, including migrant workers, and low-waged, casual or contingent workers</a:t>
            </a:r>
            <a:r>
              <a:rPr lang="en-US" dirty="0" smtClean="0"/>
              <a:t>;</a:t>
            </a:r>
          </a:p>
          <a:p>
            <a:r>
              <a:rPr lang="en-US" dirty="0" smtClean="0"/>
              <a:t>(p) social </a:t>
            </a:r>
            <a:r>
              <a:rPr lang="en-US" dirty="0"/>
              <a:t>protection issues, including workers’ compensation in case of occupational injury or illness, pension systems and employment assistance schemes; </a:t>
            </a:r>
          </a:p>
          <a:p>
            <a:r>
              <a:rPr lang="en-US" dirty="0" smtClean="0"/>
              <a:t>(</a:t>
            </a:r>
            <a:r>
              <a:rPr lang="en-US" dirty="0"/>
              <a:t>r) social dialogue, including tripartite consultation and partnership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TPP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05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Chapter 20. Environment</a:t>
            </a:r>
          </a:p>
          <a:p>
            <a:r>
              <a:rPr lang="en-US" dirty="0" smtClean="0"/>
              <a:t>Article 20.16. </a:t>
            </a:r>
            <a:r>
              <a:rPr lang="en-US" b="1" dirty="0" smtClean="0"/>
              <a:t>Marine Capture Fisheries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14</a:t>
            </a:r>
            <a:r>
              <a:rPr lang="en-US" dirty="0"/>
              <a:t>. In support of efforts to </a:t>
            </a:r>
            <a:r>
              <a:rPr lang="en-US" b="1" dirty="0"/>
              <a:t>combat IUU fishing practices </a:t>
            </a:r>
            <a:r>
              <a:rPr lang="en-US" dirty="0"/>
              <a:t>and to help deter trade in products from species harvested from those practices, each Party shall: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(a) cooperate </a:t>
            </a:r>
            <a:r>
              <a:rPr lang="en-US" dirty="0"/>
              <a:t>with other Parties to identify needs and to build capacity to support the implementation of this Article;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support monitoring, control, surveillance, compliance and </a:t>
            </a:r>
            <a:r>
              <a:rPr lang="en-US" dirty="0" smtClean="0"/>
              <a:t> enforcement </a:t>
            </a:r>
            <a:r>
              <a:rPr lang="en-US" dirty="0"/>
              <a:t>systems, including by adopting, reviewing, or revising, as appropriate measures to: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b="1" dirty="0"/>
              <a:t>deter vessels </a:t>
            </a:r>
            <a:r>
              <a:rPr lang="en-US" dirty="0"/>
              <a:t>that are flying its flag and its nationals from engaging in IUU fishing activities; and </a:t>
            </a:r>
            <a:r>
              <a:rPr lang="en-US" dirty="0" smtClean="0"/>
              <a:t>(</a:t>
            </a:r>
            <a:r>
              <a:rPr lang="en-US" dirty="0"/>
              <a:t>ii) address the </a:t>
            </a:r>
            <a:r>
              <a:rPr lang="en-US" dirty="0" err="1"/>
              <a:t>transhipment</a:t>
            </a:r>
            <a:r>
              <a:rPr lang="en-US" dirty="0"/>
              <a:t> at sea of fish or fish products caught through IUU fishing </a:t>
            </a:r>
            <a:r>
              <a:rPr lang="en-US" dirty="0" smtClean="0"/>
              <a:t>activities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TPP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92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Adoption </a:t>
            </a:r>
            <a:r>
              <a:rPr lang="en-US" dirty="0" smtClean="0"/>
              <a:t>of an inclusive </a:t>
            </a:r>
            <a:r>
              <a:rPr lang="en-US" dirty="0" smtClean="0"/>
              <a:t>approach </a:t>
            </a:r>
            <a:r>
              <a:rPr lang="en-US" dirty="0" smtClean="0"/>
              <a:t>to decent work (employment, working conditions, social protection, social dialogue of men and </a:t>
            </a:r>
            <a:r>
              <a:rPr lang="en-US" dirty="0" smtClean="0"/>
              <a:t>women fishers and </a:t>
            </a:r>
            <a:r>
              <a:rPr lang="en-US" dirty="0" err="1" smtClean="0"/>
              <a:t>fishworkers</a:t>
            </a:r>
            <a:r>
              <a:rPr lang="en-US" dirty="0" smtClean="0"/>
              <a:t>, and of migrant fishers and </a:t>
            </a:r>
            <a:r>
              <a:rPr lang="en-US" dirty="0" err="1" smtClean="0"/>
              <a:t>fishworkers</a:t>
            </a:r>
            <a:r>
              <a:rPr lang="en-US" dirty="0" smtClean="0"/>
              <a:t>), </a:t>
            </a:r>
            <a:r>
              <a:rPr lang="en-US" dirty="0" smtClean="0"/>
              <a:t>and to conservation and management of fisheries resources at the global and regional levels employing global indicators and national standards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2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4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94. 1. Every </a:t>
            </a:r>
            <a:r>
              <a:rPr lang="en-US" dirty="0"/>
              <a:t>State shall effectively exercise its jurisdiction and control </a:t>
            </a:r>
            <a:r>
              <a:rPr lang="en-US" dirty="0" smtClean="0"/>
              <a:t>in administrative</a:t>
            </a:r>
            <a:r>
              <a:rPr lang="en-US" dirty="0"/>
              <a:t>, technical and </a:t>
            </a:r>
            <a:r>
              <a:rPr lang="en-US" b="1" dirty="0"/>
              <a:t>social matters </a:t>
            </a:r>
            <a:r>
              <a:rPr lang="en-US" dirty="0"/>
              <a:t>over ships flying its </a:t>
            </a:r>
            <a:r>
              <a:rPr lang="en-US" dirty="0" smtClean="0"/>
              <a:t>flag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1982 UNCLOS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7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Employment</a:t>
            </a:r>
          </a:p>
          <a:p>
            <a:r>
              <a:rPr lang="en-US" dirty="0" smtClean="0"/>
              <a:t>Working conditions</a:t>
            </a:r>
          </a:p>
          <a:p>
            <a:r>
              <a:rPr lang="en-US" dirty="0" smtClean="0"/>
              <a:t>Social protection</a:t>
            </a:r>
          </a:p>
          <a:p>
            <a:r>
              <a:rPr lang="en-US" dirty="0" smtClean="0"/>
              <a:t>Social dialogue</a:t>
            </a:r>
          </a:p>
          <a:p>
            <a:r>
              <a:rPr lang="en-US" dirty="0" smtClean="0"/>
              <a:t>Safety at sea (capital and </a:t>
            </a:r>
            <a:r>
              <a:rPr lang="en-US" dirty="0" err="1" smtClean="0"/>
              <a:t>labour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Fish safety</a:t>
            </a:r>
          </a:p>
          <a:p>
            <a:r>
              <a:rPr lang="en-US" dirty="0" smtClean="0"/>
              <a:t>Conservation </a:t>
            </a:r>
          </a:p>
          <a:p>
            <a:r>
              <a:rPr lang="en-US" dirty="0" smtClean="0"/>
              <a:t>Fisheries management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3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Guidelines for Securing Sustainable Small-Scale Fisheries in the context of Food Security and Poverty Eradication</a:t>
            </a:r>
          </a:p>
          <a:p>
            <a:r>
              <a:rPr lang="en-US" dirty="0" smtClean="0"/>
              <a:t>UNGA Resolution 70/1: Transforming Our World: the 2030 Agenda for Sustainable Development</a:t>
            </a:r>
          </a:p>
          <a:p>
            <a:r>
              <a:rPr lang="en-US" dirty="0" smtClean="0"/>
              <a:t>Trans-Pacific Partnership Agreement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5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 development, employment and decent work</a:t>
            </a:r>
          </a:p>
          <a:p>
            <a:pPr lvl="1"/>
            <a:r>
              <a:rPr lang="en-US" dirty="0" smtClean="0"/>
              <a:t>Promote social security protection for workers in small-scale fisheries (SSF) (6.3)</a:t>
            </a:r>
          </a:p>
          <a:p>
            <a:pPr lvl="1"/>
            <a:r>
              <a:rPr lang="en-US" dirty="0" smtClean="0"/>
              <a:t>Promote decent work for all SSF workers in formal and informal sectors (6.6)</a:t>
            </a:r>
          </a:p>
          <a:p>
            <a:pPr lvl="1"/>
            <a:r>
              <a:rPr lang="en-US" dirty="0" smtClean="0"/>
              <a:t>Understand, recognize and respect the role of migrant fishers and </a:t>
            </a:r>
            <a:r>
              <a:rPr lang="en-US" dirty="0" err="1" smtClean="0"/>
              <a:t>fishworkers</a:t>
            </a:r>
            <a:r>
              <a:rPr lang="en-US" dirty="0" smtClean="0"/>
              <a:t> in SSF (6.10)</a:t>
            </a:r>
          </a:p>
          <a:p>
            <a:pPr lvl="1"/>
            <a:r>
              <a:rPr lang="en-US" dirty="0"/>
              <a:t>Address occupational health issues and unfair working conditions of small-scale fishers and </a:t>
            </a:r>
            <a:r>
              <a:rPr lang="en-US" dirty="0" err="1"/>
              <a:t>fishworkers</a:t>
            </a:r>
            <a:r>
              <a:rPr lang="en-US" dirty="0"/>
              <a:t> (6.12)</a:t>
            </a:r>
          </a:p>
          <a:p>
            <a:pPr lvl="1"/>
            <a:r>
              <a:rPr lang="en-US" dirty="0"/>
              <a:t>Ensure that occupational health and safety is an integral part of fisheries management and development (6.12)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SSF 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Eradicate forced </a:t>
            </a:r>
            <a:r>
              <a:rPr lang="en-US" dirty="0" err="1" smtClean="0"/>
              <a:t>labour</a:t>
            </a:r>
            <a:r>
              <a:rPr lang="en-US" dirty="0" smtClean="0"/>
              <a:t>, prevent debt bondage of women, men and children in fisheries, incl. SSF; protect fishers and </a:t>
            </a:r>
            <a:r>
              <a:rPr lang="en-US" dirty="0" err="1" smtClean="0"/>
              <a:t>fishworkers</a:t>
            </a:r>
            <a:r>
              <a:rPr lang="en-US" dirty="0" smtClean="0"/>
              <a:t> including migrants (6.13)</a:t>
            </a:r>
          </a:p>
          <a:p>
            <a:r>
              <a:rPr lang="en-US" dirty="0" smtClean="0"/>
              <a:t>Ensure the development, enactment and implementation of national laws and regulations, consistent with ILO work in fishing  and IMO sea safety standards (6.16)</a:t>
            </a:r>
          </a:p>
          <a:p>
            <a:r>
              <a:rPr lang="en-US" dirty="0" smtClean="0"/>
              <a:t>Promote research into the conditions of work, </a:t>
            </a:r>
            <a:r>
              <a:rPr lang="en-US" dirty="0" err="1" smtClean="0"/>
              <a:t>incl</a:t>
            </a:r>
            <a:r>
              <a:rPr lang="en-US" dirty="0" smtClean="0"/>
              <a:t> those of migrant fishers and </a:t>
            </a:r>
            <a:r>
              <a:rPr lang="en-US" dirty="0" err="1" smtClean="0"/>
              <a:t>fishworkers</a:t>
            </a:r>
            <a:r>
              <a:rPr lang="en-US" dirty="0" smtClean="0"/>
              <a:t> (11.10)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SSF Guidelines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Goal 8. Promote sustained, inclusive and sustainable economic growth</a:t>
            </a:r>
            <a:r>
              <a:rPr lang="en-US" b="1" dirty="0" smtClean="0"/>
              <a:t>, full </a:t>
            </a:r>
            <a:r>
              <a:rPr lang="en-US" b="1" dirty="0"/>
              <a:t>and productive employment and decent work for </a:t>
            </a:r>
            <a:r>
              <a:rPr lang="en-US" b="1" dirty="0" smtClean="0"/>
              <a:t>all</a:t>
            </a:r>
          </a:p>
          <a:p>
            <a:r>
              <a:rPr lang="en-US" dirty="0"/>
              <a:t>8.5: By</a:t>
            </a:r>
            <a:r>
              <a:rPr lang="en-US" b="1" dirty="0"/>
              <a:t> 2030</a:t>
            </a:r>
            <a:r>
              <a:rPr lang="en-US" dirty="0"/>
              <a:t>, achieve full and productive employment and decent work for all women and men, including for young people and persons with disabilities, and equal pay for work of equal </a:t>
            </a:r>
            <a:r>
              <a:rPr lang="en-US" dirty="0" smtClean="0"/>
              <a:t>value</a:t>
            </a:r>
          </a:p>
          <a:p>
            <a:r>
              <a:rPr lang="en-US" dirty="0"/>
              <a:t>8.7 Take immediate and effective measures to </a:t>
            </a:r>
            <a:r>
              <a:rPr lang="en-US" b="1" dirty="0"/>
              <a:t>eradicate forced </a:t>
            </a:r>
            <a:r>
              <a:rPr lang="en-US" b="1" dirty="0" err="1"/>
              <a:t>labour</a:t>
            </a:r>
            <a:r>
              <a:rPr lang="en-US" dirty="0"/>
              <a:t>, </a:t>
            </a:r>
            <a:r>
              <a:rPr lang="en-US" b="1" dirty="0"/>
              <a:t>end modern slavery and human </a:t>
            </a:r>
            <a:r>
              <a:rPr lang="en-US" b="1" dirty="0" smtClean="0"/>
              <a:t>trafficking and </a:t>
            </a:r>
            <a:r>
              <a:rPr lang="en-US" b="1" dirty="0"/>
              <a:t>secure the prohibition and elimination of the worst forms of child </a:t>
            </a:r>
            <a:r>
              <a:rPr lang="en-US" b="1" dirty="0" err="1"/>
              <a:t>labour</a:t>
            </a:r>
            <a:r>
              <a:rPr lang="en-US" dirty="0"/>
              <a:t>, including recruitment and use </a:t>
            </a:r>
            <a:r>
              <a:rPr lang="en-US" dirty="0" smtClean="0"/>
              <a:t>of child </a:t>
            </a:r>
            <a:r>
              <a:rPr lang="en-US" dirty="0"/>
              <a:t>soldiers, and by </a:t>
            </a:r>
            <a:r>
              <a:rPr lang="en-US" b="1" dirty="0"/>
              <a:t>2025</a:t>
            </a:r>
            <a:r>
              <a:rPr lang="en-US" dirty="0"/>
              <a:t> end child </a:t>
            </a:r>
            <a:r>
              <a:rPr lang="en-US" dirty="0" err="1"/>
              <a:t>labour</a:t>
            </a:r>
            <a:r>
              <a:rPr lang="en-US" dirty="0"/>
              <a:t> in all its forms</a:t>
            </a:r>
          </a:p>
          <a:p>
            <a:r>
              <a:rPr lang="en-US" dirty="0" smtClean="0"/>
              <a:t>8.8: </a:t>
            </a:r>
            <a:r>
              <a:rPr lang="en-US" b="1" dirty="0"/>
              <a:t>Protect </a:t>
            </a:r>
            <a:r>
              <a:rPr lang="en-US" b="1" dirty="0" err="1"/>
              <a:t>labour</a:t>
            </a:r>
            <a:r>
              <a:rPr lang="en-US" b="1" dirty="0"/>
              <a:t> rights </a:t>
            </a:r>
            <a:r>
              <a:rPr lang="en-US" dirty="0"/>
              <a:t>and promote safe and secure working environments </a:t>
            </a:r>
            <a:r>
              <a:rPr lang="en-US" dirty="0" smtClean="0"/>
              <a:t>for all </a:t>
            </a:r>
            <a:r>
              <a:rPr lang="en-US" dirty="0"/>
              <a:t>workers, including </a:t>
            </a:r>
            <a:r>
              <a:rPr lang="en-US" b="1" dirty="0"/>
              <a:t>migrant workers</a:t>
            </a:r>
            <a:r>
              <a:rPr lang="en-US" dirty="0"/>
              <a:t>, in particular </a:t>
            </a:r>
            <a:r>
              <a:rPr lang="en-US" b="1" dirty="0"/>
              <a:t>women migrants</a:t>
            </a:r>
            <a:r>
              <a:rPr lang="en-US" dirty="0"/>
              <a:t>, and those </a:t>
            </a:r>
            <a:r>
              <a:rPr lang="en-US" dirty="0" smtClean="0"/>
              <a:t>in </a:t>
            </a:r>
            <a:r>
              <a:rPr lang="en-GB" dirty="0" smtClean="0"/>
              <a:t>precarious </a:t>
            </a:r>
            <a:r>
              <a:rPr lang="en-GB" dirty="0"/>
              <a:t>employment</a:t>
            </a:r>
            <a:endParaRPr lang="en-US" dirty="0" smtClean="0"/>
          </a:p>
          <a:p>
            <a:pPr lvl="1"/>
            <a:r>
              <a:rPr lang="en-US" dirty="0" smtClean="0"/>
              <a:t>--</a:t>
            </a:r>
            <a:r>
              <a:rPr lang="en-US" b="1" dirty="0" smtClean="0"/>
              <a:t>Transforming  Our World: the 2030 Agenda for Sustainable Development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SDGs: UNGA Resolution( 70/1) 25 Sept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7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Goal 14. Conserve and sustainably use the oceans, seas and marine </a:t>
            </a:r>
            <a:r>
              <a:rPr lang="en-US" b="1" dirty="0" smtClean="0"/>
              <a:t>resources </a:t>
            </a:r>
            <a:r>
              <a:rPr lang="en-GB" b="1" dirty="0" smtClean="0"/>
              <a:t>for </a:t>
            </a:r>
            <a:r>
              <a:rPr lang="en-GB" b="1" dirty="0"/>
              <a:t>sustainable development</a:t>
            </a:r>
            <a:endParaRPr lang="en-US" dirty="0" smtClean="0"/>
          </a:p>
          <a:p>
            <a:r>
              <a:rPr lang="en-US" dirty="0" smtClean="0"/>
              <a:t>14.4 </a:t>
            </a:r>
            <a:r>
              <a:rPr lang="en-US" dirty="0"/>
              <a:t>By 2020, effectively regulate harvesting and end overfishing, illegal</a:t>
            </a:r>
            <a:r>
              <a:rPr lang="en-US" dirty="0" smtClean="0"/>
              <a:t>, unreported </a:t>
            </a:r>
            <a:r>
              <a:rPr lang="en-US" dirty="0"/>
              <a:t>and unregulated fishing and destructive fishing practices and </a:t>
            </a:r>
            <a:r>
              <a:rPr lang="en-US" dirty="0" smtClean="0"/>
              <a:t>implement science-based </a:t>
            </a:r>
            <a:r>
              <a:rPr lang="en-US" dirty="0"/>
              <a:t>management plans, in order to restore fish stocks in the shortest </a:t>
            </a:r>
            <a:r>
              <a:rPr lang="en-US" dirty="0" smtClean="0"/>
              <a:t>time feasible</a:t>
            </a:r>
            <a:r>
              <a:rPr lang="en-US" dirty="0"/>
              <a:t>, at least to levels that can produce maximum sustainable yield </a:t>
            </a:r>
            <a:r>
              <a:rPr lang="en-US" dirty="0" smtClean="0"/>
              <a:t>as determined </a:t>
            </a:r>
            <a:r>
              <a:rPr lang="en-US" dirty="0"/>
              <a:t>by their biological </a:t>
            </a:r>
            <a:r>
              <a:rPr lang="en-US" dirty="0" smtClean="0"/>
              <a:t>characteristics</a:t>
            </a:r>
          </a:p>
          <a:p>
            <a:r>
              <a:rPr lang="en-US" dirty="0"/>
              <a:t>14.b Provide access for small-scale artisanal fishers to marine resources and markets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UNGA Resolution 70/1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94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Partners from 12 countries—including Brunei Darussalam, Malaysia, Singapore and Viet Nam- from the ASEAN group of countries- to establish a </a:t>
            </a:r>
            <a:r>
              <a:rPr lang="en-US" dirty="0"/>
              <a:t>comprehensive regional agreement that promotes economic integration to </a:t>
            </a:r>
            <a:r>
              <a:rPr lang="en-US" dirty="0" smtClean="0"/>
              <a:t>liberalize </a:t>
            </a:r>
            <a:r>
              <a:rPr lang="en-US" dirty="0"/>
              <a:t>trade and investment, bring economic growth and </a:t>
            </a:r>
            <a:r>
              <a:rPr lang="en-US" b="1" dirty="0"/>
              <a:t>social benefits, </a:t>
            </a:r>
            <a:r>
              <a:rPr lang="en-US" dirty="0"/>
              <a:t>create </a:t>
            </a:r>
            <a:r>
              <a:rPr lang="en-US" b="1" dirty="0"/>
              <a:t>new opportunities for workers </a:t>
            </a:r>
            <a:r>
              <a:rPr lang="en-US" dirty="0"/>
              <a:t>and businesses, contribute to raising living standards, benefit consumers, reduce poverty and promote sustainable </a:t>
            </a:r>
            <a:r>
              <a:rPr lang="en-US" dirty="0" smtClean="0"/>
              <a:t>growth (https</a:t>
            </a:r>
            <a:r>
              <a:rPr lang="en-US" dirty="0"/>
              <a:t>://ustr.gov/tpp</a:t>
            </a:r>
            <a:r>
              <a:rPr lang="en-US" dirty="0" smtClean="0"/>
              <a:t>/)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Trans-Pacific Partnership (TPP)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36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352</TotalTime>
  <Words>998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Review of Recent Global and Regional Agreements on Labour</vt:lpstr>
      <vt:lpstr>1982 UNCLOS</vt:lpstr>
      <vt:lpstr>Issues</vt:lpstr>
      <vt:lpstr>Three Instruments</vt:lpstr>
      <vt:lpstr>2014 SSF Guidelines</vt:lpstr>
      <vt:lpstr>SSF Guidelines (Cont)</vt:lpstr>
      <vt:lpstr>SDGs: UNGA Resolution( 70/1) 25 Sept 2015</vt:lpstr>
      <vt:lpstr>UNGA Resolution 70/1 (Cont)</vt:lpstr>
      <vt:lpstr>2015 Trans-Pacific Partnership (TPP) </vt:lpstr>
      <vt:lpstr>TPP</vt:lpstr>
      <vt:lpstr>TPP (Cont)</vt:lpstr>
      <vt:lpstr>TPP (Cont)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Recent Global and Regional Agreements on Labour</dc:title>
  <dc:creator>Sebastian Mathew</dc:creator>
  <cp:lastModifiedBy>Sebastian Mathew</cp:lastModifiedBy>
  <cp:revision>35</cp:revision>
  <dcterms:created xsi:type="dcterms:W3CDTF">2016-02-21T17:31:51Z</dcterms:created>
  <dcterms:modified xsi:type="dcterms:W3CDTF">2016-02-24T16:31:25Z</dcterms:modified>
</cp:coreProperties>
</file>