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61" r:id="rId5"/>
    <p:sldId id="269" r:id="rId6"/>
    <p:sldId id="270" r:id="rId7"/>
    <p:sldId id="262" r:id="rId8"/>
    <p:sldId id="263" r:id="rId9"/>
    <p:sldId id="264" r:id="rId10"/>
    <p:sldId id="265" r:id="rId11"/>
    <p:sldId id="259" r:id="rId12"/>
    <p:sldId id="266" r:id="rId13"/>
    <p:sldId id="267" r:id="rId14"/>
    <p:sldId id="268"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15CD5-CE44-4A77-AC0D-75979519CC60}" type="datetimeFigureOut">
              <a:rPr lang="en-GB" smtClean="0"/>
              <a:t>30/04/2016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F2AF7-DE60-4990-852D-5D9304FBA508}" type="slidenum">
              <a:rPr lang="en-GB" smtClean="0"/>
              <a:t>‹#›</a:t>
            </a:fld>
            <a:endParaRPr lang="en-GB"/>
          </a:p>
        </p:txBody>
      </p:sp>
    </p:spTree>
    <p:extLst>
      <p:ext uri="{BB962C8B-B14F-4D97-AF65-F5344CB8AC3E}">
        <p14:creationId xmlns:p14="http://schemas.microsoft.com/office/powerpoint/2010/main" val="312254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2F2AF7-DE60-4990-852D-5D9304FBA508}" type="slidenum">
              <a:rPr lang="en-GB" smtClean="0"/>
              <a:t>1</a:t>
            </a:fld>
            <a:endParaRPr lang="en-GB"/>
          </a:p>
        </p:txBody>
      </p:sp>
    </p:spTree>
    <p:extLst>
      <p:ext uri="{BB962C8B-B14F-4D97-AF65-F5344CB8AC3E}">
        <p14:creationId xmlns:p14="http://schemas.microsoft.com/office/powerpoint/2010/main" val="129694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4B57E-28BE-4D71-A871-4D29D979A77C}" type="datetimeFigureOut">
              <a:rPr lang="en-GB" smtClean="0"/>
              <a:t>30/04/2016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4B57E-28BE-4D71-A871-4D29D979A77C}" type="datetimeFigureOut">
              <a:rPr lang="en-GB" smtClean="0"/>
              <a:t>30/04/2016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74B57E-28BE-4D71-A871-4D29D979A77C}" type="datetimeFigureOut">
              <a:rPr lang="en-GB" smtClean="0"/>
              <a:t>30/04/2016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BDECC7-4429-444D-8AAF-457C3A0DAF9A}"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4B57E-28BE-4D71-A871-4D29D979A77C}" type="datetimeFigureOut">
              <a:rPr lang="en-GB" smtClean="0"/>
              <a:t>30/04/2016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BDECC7-4429-444D-8AAF-457C3A0DAF9A}"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4B57E-28BE-4D71-A871-4D29D979A77C}" type="datetimeFigureOut">
              <a:rPr lang="en-GB" smtClean="0"/>
              <a:t>30/04/2016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574B57E-28BE-4D71-A871-4D29D979A77C}" type="datetimeFigureOut">
              <a:rPr lang="en-GB" smtClean="0"/>
              <a:t>30/04/2016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BDECC7-4429-444D-8AAF-457C3A0DAF9A}"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4B57E-28BE-4D71-A871-4D29D979A77C}" type="datetimeFigureOut">
              <a:rPr lang="en-GB" smtClean="0"/>
              <a:t>30/04/2016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4B57E-28BE-4D71-A871-4D29D979A77C}" type="datetimeFigureOut">
              <a:rPr lang="en-GB" smtClean="0"/>
              <a:t>30/04/2016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574B57E-28BE-4D71-A871-4D29D979A77C}" type="datetimeFigureOut">
              <a:rPr lang="en-GB" smtClean="0"/>
              <a:t>30/04/2016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BDECC7-4429-444D-8AAF-457C3A0DAF9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74B57E-28BE-4D71-A871-4D29D979A77C}" type="datetimeFigureOut">
              <a:rPr lang="en-GB" smtClean="0"/>
              <a:t>30/04/2016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BDECC7-4429-444D-8AAF-457C3A0DAF9A}"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4B57E-28BE-4D71-A871-4D29D979A77C}" type="datetimeFigureOut">
              <a:rPr lang="en-GB" smtClean="0"/>
              <a:t>30/04/2016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BDECC7-4429-444D-8AAF-457C3A0DAF9A}"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574B57E-28BE-4D71-A871-4D29D979A77C}" type="datetimeFigureOut">
              <a:rPr lang="en-GB" smtClean="0"/>
              <a:t>30/04/2016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8BDECC7-4429-444D-8AAF-457C3A0DAF9A}"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91600" cy="1828799"/>
          </a:xfrm>
        </p:spPr>
        <p:txBody>
          <a:bodyPr/>
          <a:lstStyle/>
          <a:p>
            <a:r>
              <a:rPr lang="en-US" dirty="0" smtClean="0"/>
              <a:t>Guiding Principles of the SSF Guidelines and Human Rights Law</a:t>
            </a:r>
            <a:endParaRPr lang="en-GB" dirty="0"/>
          </a:p>
        </p:txBody>
      </p:sp>
      <p:sp>
        <p:nvSpPr>
          <p:cNvPr id="3" name="Subtitle 2"/>
          <p:cNvSpPr>
            <a:spLocks noGrp="1"/>
          </p:cNvSpPr>
          <p:nvPr>
            <p:ph type="subTitle" idx="1"/>
          </p:nvPr>
        </p:nvSpPr>
        <p:spPr>
          <a:xfrm>
            <a:off x="0" y="3276600"/>
            <a:ext cx="9144000" cy="3574473"/>
          </a:xfrm>
        </p:spPr>
        <p:txBody>
          <a:bodyPr>
            <a:normAutofit/>
          </a:bodyPr>
          <a:lstStyle/>
          <a:p>
            <a:r>
              <a:rPr lang="en-US" dirty="0" smtClean="0"/>
              <a:t>Sebastian Mathew</a:t>
            </a:r>
            <a:br>
              <a:rPr lang="en-US" dirty="0" smtClean="0"/>
            </a:br>
            <a:r>
              <a:rPr lang="en-US" dirty="0" smtClean="0"/>
              <a:t>International Collective in Support of </a:t>
            </a:r>
            <a:r>
              <a:rPr lang="en-US" dirty="0" err="1" smtClean="0"/>
              <a:t>Fishworkers</a:t>
            </a:r>
            <a:r>
              <a:rPr lang="en-US" dirty="0" smtClean="0"/>
              <a:t> (ICSF)</a:t>
            </a:r>
          </a:p>
          <a:p>
            <a:endParaRPr lang="en-US" dirty="0" smtClean="0"/>
          </a:p>
          <a:p>
            <a:endParaRPr lang="en-US" dirty="0" smtClean="0"/>
          </a:p>
          <a:p>
            <a:r>
              <a:rPr lang="en-US" dirty="0" smtClean="0"/>
              <a:t>Regional Workshop on Securing Sustainable Small-scale Fisheries in the Mekong Region, April 30-May 1 2016, </a:t>
            </a:r>
            <a:r>
              <a:rPr lang="en-US" dirty="0" err="1" smtClean="0"/>
              <a:t>Sampran</a:t>
            </a:r>
            <a:r>
              <a:rPr lang="en-US" dirty="0" smtClean="0"/>
              <a:t> Riverside Hotel, Thailand</a:t>
            </a:r>
          </a:p>
          <a:p>
            <a:endParaRPr lang="en-GB" dirty="0"/>
          </a:p>
        </p:txBody>
      </p:sp>
    </p:spTree>
    <p:extLst>
      <p:ext uri="{BB962C8B-B14F-4D97-AF65-F5344CB8AC3E}">
        <p14:creationId xmlns:p14="http://schemas.microsoft.com/office/powerpoint/2010/main" val="901299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dirty="0" smtClean="0"/>
          </a:p>
          <a:p>
            <a:r>
              <a:rPr lang="en-GB" dirty="0" smtClean="0"/>
              <a:t>People-oriented </a:t>
            </a:r>
            <a:r>
              <a:rPr lang="en-GB" dirty="0"/>
              <a:t>and gender responsive development programmes aimed at poverty alleviation, the creation of conditions including the protection and sustainability of the environment for the peoples of ASEAN to enjoy all human rights and the progressive narrowing of the development gap within ASEAN</a:t>
            </a:r>
          </a:p>
          <a:p>
            <a:endParaRPr lang="en-GB" dirty="0"/>
          </a:p>
        </p:txBody>
      </p:sp>
      <p:sp>
        <p:nvSpPr>
          <p:cNvPr id="2" name="Title 1"/>
          <p:cNvSpPr>
            <a:spLocks noGrp="1"/>
          </p:cNvSpPr>
          <p:nvPr>
            <p:ph type="title"/>
          </p:nvPr>
        </p:nvSpPr>
        <p:spPr/>
        <p:txBody>
          <a:bodyPr/>
          <a:lstStyle/>
          <a:p>
            <a:r>
              <a:rPr lang="en-US" dirty="0" smtClean="0"/>
              <a:t>AHRD (3)</a:t>
            </a:r>
            <a:endParaRPr lang="en-GB" dirty="0"/>
          </a:p>
        </p:txBody>
      </p:sp>
    </p:spTree>
    <p:extLst>
      <p:ext uri="{BB962C8B-B14F-4D97-AF65-F5344CB8AC3E}">
        <p14:creationId xmlns:p14="http://schemas.microsoft.com/office/powerpoint/2010/main" val="1698777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“ASEAN </a:t>
            </a:r>
            <a:r>
              <a:rPr lang="en-GB" dirty="0"/>
              <a:t>Member States may determine the extent to which they would guarantee the economic and social rights found in this Declaration to non-nationals, with due regard to human rights…” (paragraph 34)</a:t>
            </a:r>
          </a:p>
          <a:p>
            <a:endParaRPr lang="en-GB" dirty="0"/>
          </a:p>
        </p:txBody>
      </p:sp>
      <p:sp>
        <p:nvSpPr>
          <p:cNvPr id="2" name="Title 1"/>
          <p:cNvSpPr>
            <a:spLocks noGrp="1"/>
          </p:cNvSpPr>
          <p:nvPr>
            <p:ph type="title"/>
          </p:nvPr>
        </p:nvSpPr>
        <p:spPr/>
        <p:txBody>
          <a:bodyPr/>
          <a:lstStyle/>
          <a:p>
            <a:r>
              <a:rPr lang="en-US" dirty="0" smtClean="0"/>
              <a:t>AHRD and Non-nationals</a:t>
            </a:r>
            <a:endParaRPr lang="en-GB" dirty="0"/>
          </a:p>
        </p:txBody>
      </p:sp>
    </p:spTree>
    <p:extLst>
      <p:ext uri="{BB962C8B-B14F-4D97-AF65-F5344CB8AC3E}">
        <p14:creationId xmlns:p14="http://schemas.microsoft.com/office/powerpoint/2010/main" val="3389167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Protecting human rights and citizens’ fundamental rights and </a:t>
            </a:r>
            <a:r>
              <a:rPr lang="en-GB" dirty="0" smtClean="0"/>
              <a:t>duties</a:t>
            </a:r>
          </a:p>
          <a:p>
            <a:r>
              <a:rPr lang="en-GB" dirty="0" smtClean="0"/>
              <a:t>Protecting civil </a:t>
            </a:r>
            <a:r>
              <a:rPr lang="en-GB" dirty="0"/>
              <a:t>and political rights, economic, social and cultural </a:t>
            </a:r>
            <a:r>
              <a:rPr lang="en-GB" dirty="0" smtClean="0"/>
              <a:t>rights</a:t>
            </a:r>
            <a:endParaRPr lang="en-GB" dirty="0" smtClean="0"/>
          </a:p>
          <a:p>
            <a:r>
              <a:rPr lang="en-GB" dirty="0" smtClean="0"/>
              <a:t>Right </a:t>
            </a:r>
            <a:r>
              <a:rPr lang="en-GB" dirty="0"/>
              <a:t>to social </a:t>
            </a:r>
            <a:r>
              <a:rPr lang="en-GB" dirty="0" smtClean="0"/>
              <a:t>security; </a:t>
            </a:r>
            <a:r>
              <a:rPr lang="en-GB" dirty="0"/>
              <a:t>right to work; safe conditions of work; </a:t>
            </a:r>
            <a:r>
              <a:rPr lang="en-GB" dirty="0"/>
              <a:t>protection of children; </a:t>
            </a:r>
            <a:r>
              <a:rPr lang="en-GB" dirty="0" smtClean="0"/>
              <a:t>right to education</a:t>
            </a:r>
            <a:endParaRPr lang="en-GB" dirty="0"/>
          </a:p>
          <a:p>
            <a:r>
              <a:rPr lang="en-GB" dirty="0" smtClean="0"/>
              <a:t>employment </a:t>
            </a:r>
            <a:r>
              <a:rPr lang="en-GB" dirty="0"/>
              <a:t>below minimum </a:t>
            </a:r>
            <a:r>
              <a:rPr lang="en-GB" dirty="0" smtClean="0"/>
              <a:t>age </a:t>
            </a:r>
            <a:r>
              <a:rPr lang="en-GB" dirty="0" smtClean="0"/>
              <a:t>and </a:t>
            </a:r>
            <a:r>
              <a:rPr lang="en-GB" dirty="0"/>
              <a:t>forced labour are </a:t>
            </a:r>
            <a:r>
              <a:rPr lang="en-GB" dirty="0" smtClean="0"/>
              <a:t>prohibited</a:t>
            </a:r>
          </a:p>
          <a:p>
            <a:r>
              <a:rPr lang="en-GB" dirty="0"/>
              <a:t>R</a:t>
            </a:r>
            <a:r>
              <a:rPr lang="en-GB" dirty="0" smtClean="0"/>
              <a:t>espects </a:t>
            </a:r>
            <a:r>
              <a:rPr lang="en-GB" dirty="0"/>
              <a:t>international treaties on human </a:t>
            </a:r>
            <a:r>
              <a:rPr lang="en-GB" dirty="0" smtClean="0"/>
              <a:t>rights</a:t>
            </a:r>
            <a:endParaRPr lang="en-GB" dirty="0"/>
          </a:p>
          <a:p>
            <a:endParaRPr lang="en-GB" dirty="0"/>
          </a:p>
          <a:p>
            <a:endParaRPr lang="en-GB" dirty="0"/>
          </a:p>
        </p:txBody>
      </p:sp>
      <p:sp>
        <p:nvSpPr>
          <p:cNvPr id="2" name="Title 1"/>
          <p:cNvSpPr>
            <a:spLocks noGrp="1"/>
          </p:cNvSpPr>
          <p:nvPr>
            <p:ph type="title"/>
          </p:nvPr>
        </p:nvSpPr>
        <p:spPr/>
        <p:txBody>
          <a:bodyPr/>
          <a:lstStyle/>
          <a:p>
            <a:r>
              <a:rPr lang="en-US" dirty="0" smtClean="0"/>
              <a:t>Constitution of Viet Nam</a:t>
            </a:r>
            <a:endParaRPr lang="en-GB" dirty="0"/>
          </a:p>
        </p:txBody>
      </p:sp>
    </p:spTree>
    <p:extLst>
      <p:ext uri="{BB962C8B-B14F-4D97-AF65-F5344CB8AC3E}">
        <p14:creationId xmlns:p14="http://schemas.microsoft.com/office/powerpoint/2010/main" val="3494712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Do not use the term “human rights”</a:t>
            </a:r>
            <a:endParaRPr lang="en-GB" dirty="0" smtClean="0"/>
          </a:p>
          <a:p>
            <a:r>
              <a:rPr lang="en-GB" dirty="0" smtClean="0"/>
              <a:t>All </a:t>
            </a:r>
            <a:r>
              <a:rPr lang="en-GB" dirty="0"/>
              <a:t>ethnic groups have the right to protect, preserve and promote the fine </a:t>
            </a:r>
            <a:r>
              <a:rPr lang="en-GB" dirty="0" smtClean="0"/>
              <a:t>customs</a:t>
            </a:r>
            <a:r>
              <a:rPr lang="en-GB" baseline="30000" dirty="0" smtClean="0"/>
              <a:t> </a:t>
            </a:r>
            <a:r>
              <a:rPr lang="en-GB" dirty="0"/>
              <a:t>and cultures of their own tribes and of the nation</a:t>
            </a:r>
          </a:p>
          <a:p>
            <a:r>
              <a:rPr lang="en-GB" dirty="0" smtClean="0"/>
              <a:t>Protects </a:t>
            </a:r>
            <a:r>
              <a:rPr lang="en-GB" dirty="0"/>
              <a:t>the rights of workers; social security; legitimate rights of women and children; right to education; right to work; right to rest; right to medical treatment; right to freedom of speech, press and assembly</a:t>
            </a:r>
            <a:r>
              <a:rPr lang="en-GB" dirty="0" smtClean="0"/>
              <a:t>; and </a:t>
            </a:r>
            <a:r>
              <a:rPr lang="en-GB" dirty="0"/>
              <a:t>freedom of </a:t>
            </a:r>
            <a:r>
              <a:rPr lang="en-GB" dirty="0" smtClean="0"/>
              <a:t>association</a:t>
            </a:r>
            <a:endParaRPr lang="en-GB" dirty="0"/>
          </a:p>
          <a:p>
            <a:endParaRPr lang="en-GB" dirty="0"/>
          </a:p>
        </p:txBody>
      </p:sp>
      <p:sp>
        <p:nvSpPr>
          <p:cNvPr id="2" name="Title 1"/>
          <p:cNvSpPr>
            <a:spLocks noGrp="1"/>
          </p:cNvSpPr>
          <p:nvPr>
            <p:ph type="title"/>
          </p:nvPr>
        </p:nvSpPr>
        <p:spPr/>
        <p:txBody>
          <a:bodyPr/>
          <a:lstStyle/>
          <a:p>
            <a:r>
              <a:rPr lang="en-US" dirty="0" smtClean="0"/>
              <a:t>Constitution of Laos</a:t>
            </a:r>
            <a:endParaRPr lang="en-GB" dirty="0"/>
          </a:p>
        </p:txBody>
      </p:sp>
    </p:spTree>
    <p:extLst>
      <p:ext uri="{BB962C8B-B14F-4D97-AF65-F5344CB8AC3E}">
        <p14:creationId xmlns:p14="http://schemas.microsoft.com/office/powerpoint/2010/main" val="2098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R</a:t>
            </a:r>
            <a:r>
              <a:rPr lang="en-GB" dirty="0" smtClean="0"/>
              <a:t>espects </a:t>
            </a:r>
            <a:r>
              <a:rPr lang="en-GB" dirty="0"/>
              <a:t>human rights as stipulated in the United Nations Charter, the Universal Declaration of Human rights and the covenants and conventions related to human </a:t>
            </a:r>
            <a:r>
              <a:rPr lang="en-GB" dirty="0" smtClean="0"/>
              <a:t>rights</a:t>
            </a:r>
            <a:endParaRPr lang="en-GB" dirty="0" smtClean="0"/>
          </a:p>
          <a:p>
            <a:r>
              <a:rPr lang="en-GB" dirty="0" smtClean="0"/>
              <a:t>Protects women’s </a:t>
            </a:r>
            <a:r>
              <a:rPr lang="en-GB" dirty="0"/>
              <a:t>rights and children’s </a:t>
            </a:r>
            <a:r>
              <a:rPr lang="en-GB" dirty="0" smtClean="0"/>
              <a:t>rights; right </a:t>
            </a:r>
            <a:r>
              <a:rPr lang="en-GB" dirty="0"/>
              <a:t>to social security; right to form trade </a:t>
            </a:r>
            <a:r>
              <a:rPr lang="en-GB" dirty="0" smtClean="0"/>
              <a:t>unions/associations</a:t>
            </a:r>
            <a:endParaRPr lang="en-GB" dirty="0"/>
          </a:p>
          <a:p>
            <a:endParaRPr lang="en-GB" dirty="0"/>
          </a:p>
        </p:txBody>
      </p:sp>
      <p:sp>
        <p:nvSpPr>
          <p:cNvPr id="2" name="Title 1"/>
          <p:cNvSpPr>
            <a:spLocks noGrp="1"/>
          </p:cNvSpPr>
          <p:nvPr>
            <p:ph type="title"/>
          </p:nvPr>
        </p:nvSpPr>
        <p:spPr/>
        <p:txBody>
          <a:bodyPr/>
          <a:lstStyle/>
          <a:p>
            <a:r>
              <a:rPr lang="en-US" dirty="0" smtClean="0"/>
              <a:t>Constitution of Cambodia</a:t>
            </a:r>
            <a:endParaRPr lang="en-GB" dirty="0"/>
          </a:p>
        </p:txBody>
      </p:sp>
    </p:spTree>
    <p:extLst>
      <p:ext uri="{BB962C8B-B14F-4D97-AF65-F5344CB8AC3E}">
        <p14:creationId xmlns:p14="http://schemas.microsoft.com/office/powerpoint/2010/main" val="154510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2" name="Title 1"/>
          <p:cNvSpPr>
            <a:spLocks noGrp="1"/>
          </p:cNvSpPr>
          <p:nvPr>
            <p:ph type="title"/>
          </p:nvPr>
        </p:nvSpPr>
        <p:spPr/>
        <p:txBody>
          <a:bodyPr/>
          <a:lstStyle/>
          <a:p>
            <a:r>
              <a:rPr lang="en-US" dirty="0" smtClean="0"/>
              <a:t>Thank you</a:t>
            </a:r>
            <a:endParaRPr lang="en-GB" dirty="0"/>
          </a:p>
        </p:txBody>
      </p:sp>
    </p:spTree>
    <p:extLst>
      <p:ext uri="{BB962C8B-B14F-4D97-AF65-F5344CB8AC3E}">
        <p14:creationId xmlns:p14="http://schemas.microsoft.com/office/powerpoint/2010/main" val="3940119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objectives of the SSF Guidelines are to be achieved through the promotion of a human rights-based </a:t>
            </a:r>
            <a:r>
              <a:rPr lang="en-US" dirty="0" smtClean="0"/>
              <a:t>approach (HRBA) </a:t>
            </a:r>
            <a:r>
              <a:rPr lang="en-US" dirty="0" smtClean="0"/>
              <a:t>by empowering small-scale fishing communities to participate in decision-making processes and to assume responsibilities for sustainable use of fishery </a:t>
            </a:r>
            <a:r>
              <a:rPr lang="en-US" dirty="0" smtClean="0"/>
              <a:t>resources</a:t>
            </a:r>
          </a:p>
          <a:p>
            <a:r>
              <a:rPr lang="en-US" dirty="0" smtClean="0"/>
              <a:t>HRBA: Furthering the realization of human rights  principles and standards as laid down in UDHR and in other international human rights instruments</a:t>
            </a:r>
            <a:endParaRPr lang="en-GB" dirty="0"/>
          </a:p>
        </p:txBody>
      </p:sp>
      <p:sp>
        <p:nvSpPr>
          <p:cNvPr id="2" name="Title 1"/>
          <p:cNvSpPr>
            <a:spLocks noGrp="1"/>
          </p:cNvSpPr>
          <p:nvPr>
            <p:ph type="title"/>
          </p:nvPr>
        </p:nvSpPr>
        <p:spPr/>
        <p:txBody>
          <a:bodyPr/>
          <a:lstStyle/>
          <a:p>
            <a:r>
              <a:rPr lang="en-US" dirty="0" smtClean="0"/>
              <a:t>Human rights-based approach</a:t>
            </a:r>
            <a:endParaRPr lang="en-GB" dirty="0"/>
          </a:p>
        </p:txBody>
      </p:sp>
    </p:spTree>
    <p:extLst>
      <p:ext uri="{BB962C8B-B14F-4D97-AF65-F5344CB8AC3E}">
        <p14:creationId xmlns:p14="http://schemas.microsoft.com/office/powerpoint/2010/main" val="232873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International human rights </a:t>
            </a:r>
            <a:r>
              <a:rPr lang="en-US" dirty="0" smtClean="0"/>
              <a:t>principles</a:t>
            </a:r>
            <a:r>
              <a:rPr lang="en-US" dirty="0" smtClean="0"/>
              <a:t>: </a:t>
            </a:r>
            <a:r>
              <a:rPr lang="en-US" dirty="0" smtClean="0"/>
              <a:t>All human rights are universal and inalienable, indivisible and interdependent and interrelated; equal and without any discrimination; full </a:t>
            </a:r>
            <a:r>
              <a:rPr lang="en-US" dirty="0" smtClean="0"/>
              <a:t>participation and inclusion; transparency, accountability and rule of law; respect </a:t>
            </a:r>
            <a:r>
              <a:rPr lang="en-US" dirty="0" smtClean="0"/>
              <a:t>of </a:t>
            </a:r>
            <a:r>
              <a:rPr lang="en-US" dirty="0" smtClean="0"/>
              <a:t>cultures</a:t>
            </a:r>
            <a:endParaRPr lang="en-US" dirty="0" smtClean="0"/>
          </a:p>
        </p:txBody>
      </p:sp>
      <p:sp>
        <p:nvSpPr>
          <p:cNvPr id="2" name="Title 1"/>
          <p:cNvSpPr>
            <a:spLocks noGrp="1"/>
          </p:cNvSpPr>
          <p:nvPr>
            <p:ph type="title"/>
          </p:nvPr>
        </p:nvSpPr>
        <p:spPr/>
        <p:txBody>
          <a:bodyPr/>
          <a:lstStyle/>
          <a:p>
            <a:r>
              <a:rPr lang="en-US" dirty="0" smtClean="0"/>
              <a:t>Guiding Principles</a:t>
            </a:r>
            <a:endParaRPr lang="en-GB" dirty="0"/>
          </a:p>
        </p:txBody>
      </p:sp>
    </p:spTree>
    <p:extLst>
      <p:ext uri="{BB962C8B-B14F-4D97-AF65-F5344CB8AC3E}">
        <p14:creationId xmlns:p14="http://schemas.microsoft.com/office/powerpoint/2010/main" val="1947456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All parties should recognize, respect, promote and protect the human rights principles and their applicability to communities dependent on small-scale fisheries</a:t>
            </a:r>
            <a:endParaRPr lang="en-GB" dirty="0"/>
          </a:p>
          <a:p>
            <a:r>
              <a:rPr lang="en-US" dirty="0" smtClean="0"/>
              <a:t>Respect </a:t>
            </a:r>
            <a:r>
              <a:rPr lang="en-US" dirty="0" smtClean="0"/>
              <a:t>and protect the rights of defenders of human rights in their work on small-scale </a:t>
            </a:r>
            <a:r>
              <a:rPr lang="en-US" dirty="0" smtClean="0"/>
              <a:t>fisheries</a:t>
            </a:r>
            <a:endParaRPr lang="en-US" dirty="0" smtClean="0"/>
          </a:p>
        </p:txBody>
      </p:sp>
      <p:sp>
        <p:nvSpPr>
          <p:cNvPr id="2" name="Title 1"/>
          <p:cNvSpPr>
            <a:spLocks noGrp="1"/>
          </p:cNvSpPr>
          <p:nvPr>
            <p:ph type="title"/>
          </p:nvPr>
        </p:nvSpPr>
        <p:spPr/>
        <p:txBody>
          <a:bodyPr/>
          <a:lstStyle/>
          <a:p>
            <a:r>
              <a:rPr lang="en-US" dirty="0" smtClean="0"/>
              <a:t>Guiding Principles </a:t>
            </a:r>
            <a:r>
              <a:rPr lang="en-US" dirty="0" smtClean="0"/>
              <a:t>(</a:t>
            </a:r>
            <a:r>
              <a:rPr lang="en-US" dirty="0"/>
              <a:t>2</a:t>
            </a:r>
            <a:r>
              <a:rPr lang="en-US" dirty="0" smtClean="0"/>
              <a:t>)</a:t>
            </a:r>
            <a:endParaRPr lang="en-GB" dirty="0"/>
          </a:p>
        </p:txBody>
      </p:sp>
    </p:spTree>
    <p:extLst>
      <p:ext uri="{BB962C8B-B14F-4D97-AF65-F5344CB8AC3E}">
        <p14:creationId xmlns:p14="http://schemas.microsoft.com/office/powerpoint/2010/main" val="442593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All non-State actors affecting small-scale fisheries have a responsibility to respect human rights </a:t>
            </a:r>
          </a:p>
          <a:p>
            <a:r>
              <a:rPr lang="en-US" dirty="0"/>
              <a:t>States should regulate the scope of activities in relation to small-scale fisheries of non-state actors to ensure their compliance with international human rights standards</a:t>
            </a:r>
            <a:endParaRPr lang="en-GB" dirty="0"/>
          </a:p>
          <a:p>
            <a:endParaRPr lang="en-GB" dirty="0"/>
          </a:p>
        </p:txBody>
      </p:sp>
      <p:sp>
        <p:nvSpPr>
          <p:cNvPr id="3" name="Title 2"/>
          <p:cNvSpPr>
            <a:spLocks noGrp="1"/>
          </p:cNvSpPr>
          <p:nvPr>
            <p:ph type="title"/>
          </p:nvPr>
        </p:nvSpPr>
        <p:spPr/>
        <p:txBody>
          <a:bodyPr/>
          <a:lstStyle/>
          <a:p>
            <a:r>
              <a:rPr lang="en-US" dirty="0" smtClean="0"/>
              <a:t>Guiding Principles (3)</a:t>
            </a:r>
            <a:endParaRPr lang="en-GB" dirty="0"/>
          </a:p>
        </p:txBody>
      </p:sp>
    </p:spTree>
    <p:extLst>
      <p:ext uri="{BB962C8B-B14F-4D97-AF65-F5344CB8AC3E}">
        <p14:creationId xmlns:p14="http://schemas.microsoft.com/office/powerpoint/2010/main" val="4257382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en-GB" dirty="0"/>
          </a:p>
          <a:p>
            <a:r>
              <a:rPr lang="en-US" i="1" dirty="0"/>
              <a:t>People are recognized as key actors in their own development, rather than passive recipients of commodities and services. </a:t>
            </a:r>
            <a:endParaRPr lang="en-US" dirty="0"/>
          </a:p>
          <a:p>
            <a:r>
              <a:rPr lang="en-US" i="1" dirty="0" smtClean="0"/>
              <a:t>Participation </a:t>
            </a:r>
            <a:r>
              <a:rPr lang="en-US" i="1" dirty="0"/>
              <a:t>is both a means and a goal. </a:t>
            </a:r>
            <a:endParaRPr lang="en-US" dirty="0"/>
          </a:p>
          <a:p>
            <a:r>
              <a:rPr lang="en-US" i="1" dirty="0" smtClean="0"/>
              <a:t>Strategies </a:t>
            </a:r>
            <a:r>
              <a:rPr lang="en-US" i="1" dirty="0"/>
              <a:t>are empowering, not disempowering. </a:t>
            </a:r>
            <a:endParaRPr lang="en-US" dirty="0"/>
          </a:p>
          <a:p>
            <a:r>
              <a:rPr lang="en-US" i="1" dirty="0" smtClean="0"/>
              <a:t>Both </a:t>
            </a:r>
            <a:r>
              <a:rPr lang="en-US" i="1" dirty="0"/>
              <a:t>outcomes and processes are monitored and evaluated. </a:t>
            </a:r>
            <a:endParaRPr lang="en-US" dirty="0"/>
          </a:p>
          <a:p>
            <a:r>
              <a:rPr lang="en-GB" i="1" dirty="0" smtClean="0"/>
              <a:t>Analysis </a:t>
            </a:r>
            <a:r>
              <a:rPr lang="en-GB" i="1" dirty="0"/>
              <a:t>includes all stakeholders. </a:t>
            </a:r>
            <a:endParaRPr lang="en-GB" dirty="0"/>
          </a:p>
          <a:p>
            <a:r>
              <a:rPr lang="en-US" i="1" dirty="0" smtClean="0"/>
              <a:t>Programmes </a:t>
            </a:r>
            <a:r>
              <a:rPr lang="en-US" i="1" dirty="0"/>
              <a:t>focus on marginalized, disadvantaged, and excluded groups. </a:t>
            </a:r>
            <a:endParaRPr lang="en-US" dirty="0"/>
          </a:p>
          <a:p>
            <a:r>
              <a:rPr lang="en-US" i="1" dirty="0" smtClean="0"/>
              <a:t>The </a:t>
            </a:r>
            <a:r>
              <a:rPr lang="en-US" i="1" dirty="0"/>
              <a:t>development process is locally owned. </a:t>
            </a:r>
            <a:endParaRPr lang="en-US" dirty="0"/>
          </a:p>
          <a:p>
            <a:r>
              <a:rPr lang="en-US" i="1" dirty="0" smtClean="0"/>
              <a:t>Programmes </a:t>
            </a:r>
            <a:r>
              <a:rPr lang="en-US" i="1" dirty="0"/>
              <a:t>aim to reduce disparity. </a:t>
            </a:r>
            <a:endParaRPr lang="en-US" dirty="0"/>
          </a:p>
          <a:p>
            <a:r>
              <a:rPr lang="en-US" i="1" dirty="0" smtClean="0"/>
              <a:t>Both </a:t>
            </a:r>
            <a:r>
              <a:rPr lang="en-US" i="1" dirty="0"/>
              <a:t>top-down </a:t>
            </a:r>
            <a:r>
              <a:rPr lang="en-US" i="1" u="sng" dirty="0"/>
              <a:t>and </a:t>
            </a:r>
            <a:r>
              <a:rPr lang="en-US" i="1" dirty="0"/>
              <a:t>bottom-up approaches are used in synergy. </a:t>
            </a:r>
            <a:endParaRPr lang="en-US" dirty="0"/>
          </a:p>
          <a:p>
            <a:r>
              <a:rPr lang="en-US" i="1" dirty="0" smtClean="0"/>
              <a:t>Situation </a:t>
            </a:r>
            <a:r>
              <a:rPr lang="en-US" i="1" dirty="0"/>
              <a:t>analysis is used to identity immediate, underlying, and basic causes of development problems. </a:t>
            </a:r>
            <a:endParaRPr lang="en-US" dirty="0"/>
          </a:p>
          <a:p>
            <a:r>
              <a:rPr lang="en-US" i="1" dirty="0" smtClean="0"/>
              <a:t>Measurable </a:t>
            </a:r>
            <a:r>
              <a:rPr lang="en-US" i="1" dirty="0"/>
              <a:t>goals and targets are important in programming. </a:t>
            </a:r>
            <a:endParaRPr lang="en-US" dirty="0"/>
          </a:p>
          <a:p>
            <a:r>
              <a:rPr lang="en-US" i="1" dirty="0" smtClean="0"/>
              <a:t>Strategic </a:t>
            </a:r>
            <a:r>
              <a:rPr lang="en-US" i="1" dirty="0"/>
              <a:t>partnerships are developed and sustained. </a:t>
            </a:r>
            <a:endParaRPr lang="en-US" dirty="0"/>
          </a:p>
          <a:p>
            <a:endParaRPr lang="en-GB" dirty="0"/>
          </a:p>
        </p:txBody>
      </p:sp>
      <p:sp>
        <p:nvSpPr>
          <p:cNvPr id="3" name="Title 2"/>
          <p:cNvSpPr>
            <a:spLocks noGrp="1"/>
          </p:cNvSpPr>
          <p:nvPr>
            <p:ph type="title"/>
          </p:nvPr>
        </p:nvSpPr>
        <p:spPr/>
        <p:txBody>
          <a:bodyPr/>
          <a:lstStyle/>
          <a:p>
            <a:r>
              <a:rPr lang="en-US" dirty="0" smtClean="0"/>
              <a:t>HRBA: United Nations </a:t>
            </a:r>
            <a:endParaRPr lang="en-GB" dirty="0"/>
          </a:p>
        </p:txBody>
      </p:sp>
    </p:spTree>
    <p:extLst>
      <p:ext uri="{BB962C8B-B14F-4D97-AF65-F5344CB8AC3E}">
        <p14:creationId xmlns:p14="http://schemas.microsoft.com/office/powerpoint/2010/main" val="102281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Respect for and protection of human rights and fundamental freedoms as well as the principles of democracy, rule of law and good governance</a:t>
            </a:r>
          </a:p>
        </p:txBody>
      </p:sp>
      <p:sp>
        <p:nvSpPr>
          <p:cNvPr id="2" name="Title 1"/>
          <p:cNvSpPr>
            <a:spLocks noGrp="1"/>
          </p:cNvSpPr>
          <p:nvPr>
            <p:ph type="title"/>
          </p:nvPr>
        </p:nvSpPr>
        <p:spPr/>
        <p:txBody>
          <a:bodyPr/>
          <a:lstStyle/>
          <a:p>
            <a:r>
              <a:rPr lang="en-US" dirty="0" smtClean="0"/>
              <a:t>ASEAN Charter, 2007</a:t>
            </a:r>
            <a:endParaRPr lang="en-GB" dirty="0"/>
          </a:p>
        </p:txBody>
      </p:sp>
    </p:spTree>
    <p:extLst>
      <p:ext uri="{BB962C8B-B14F-4D97-AF65-F5344CB8AC3E}">
        <p14:creationId xmlns:p14="http://schemas.microsoft.com/office/powerpoint/2010/main" val="3786394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Commitments to UDHR, UN Charter, Vienna Declaration and Programme of Action and other international human rights instruments that ASEAN Members are party </a:t>
            </a:r>
            <a:r>
              <a:rPr lang="en-GB" dirty="0" smtClean="0"/>
              <a:t>to</a:t>
            </a:r>
          </a:p>
          <a:p>
            <a:r>
              <a:rPr lang="en-GB" dirty="0"/>
              <a:t>Rights of women, children, the elderly, persons with disabilities, migrant workers, and vulnerable and marginalized groups are an inalienable, integral and indivisible part of human rights and fundamental freedoms</a:t>
            </a:r>
          </a:p>
          <a:p>
            <a:endParaRPr lang="en-GB" dirty="0"/>
          </a:p>
          <a:p>
            <a:endParaRPr lang="en-GB" dirty="0"/>
          </a:p>
        </p:txBody>
      </p:sp>
      <p:sp>
        <p:nvSpPr>
          <p:cNvPr id="2" name="Title 1"/>
          <p:cNvSpPr>
            <a:spLocks noGrp="1"/>
          </p:cNvSpPr>
          <p:nvPr>
            <p:ph type="title"/>
          </p:nvPr>
        </p:nvSpPr>
        <p:spPr/>
        <p:txBody>
          <a:bodyPr>
            <a:normAutofit fontScale="90000"/>
          </a:bodyPr>
          <a:lstStyle/>
          <a:p>
            <a:r>
              <a:rPr lang="en-US" dirty="0" smtClean="0"/>
              <a:t>ASEAN Human Rights Declaration, 2013</a:t>
            </a:r>
            <a:endParaRPr lang="en-GB" dirty="0"/>
          </a:p>
        </p:txBody>
      </p:sp>
    </p:spTree>
    <p:extLst>
      <p:ext uri="{BB962C8B-B14F-4D97-AF65-F5344CB8AC3E}">
        <p14:creationId xmlns:p14="http://schemas.microsoft.com/office/powerpoint/2010/main" val="3199408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Right to food, nutritious food, clothing, affordable housing, medical care, </a:t>
            </a:r>
            <a:r>
              <a:rPr lang="en-GB" dirty="0" smtClean="0"/>
              <a:t>access </a:t>
            </a:r>
            <a:r>
              <a:rPr lang="en-GB" dirty="0"/>
              <a:t>to medical </a:t>
            </a:r>
            <a:r>
              <a:rPr lang="en-GB" dirty="0" smtClean="0"/>
              <a:t>facilities, </a:t>
            </a:r>
            <a:r>
              <a:rPr lang="en-GB" dirty="0"/>
              <a:t>social </a:t>
            </a:r>
            <a:r>
              <a:rPr lang="en-GB" dirty="0" smtClean="0"/>
              <a:t>services; </a:t>
            </a:r>
            <a:r>
              <a:rPr lang="en-GB" dirty="0"/>
              <a:t>right to social security; right to </a:t>
            </a:r>
            <a:r>
              <a:rPr lang="en-GB" dirty="0" smtClean="0"/>
              <a:t>education; </a:t>
            </a:r>
            <a:r>
              <a:rPr lang="en-GB" dirty="0"/>
              <a:t>safe </a:t>
            </a:r>
            <a:r>
              <a:rPr lang="en-GB" dirty="0"/>
              <a:t>drinking water and </a:t>
            </a:r>
            <a:r>
              <a:rPr lang="en-GB" dirty="0" smtClean="0"/>
              <a:t>sanitation; </a:t>
            </a:r>
            <a:r>
              <a:rPr lang="en-GB" dirty="0"/>
              <a:t>safe, clean and sustainable </a:t>
            </a:r>
            <a:r>
              <a:rPr lang="en-GB" dirty="0" smtClean="0"/>
              <a:t>environment</a:t>
            </a:r>
            <a:endParaRPr lang="en-GB" dirty="0" smtClean="0"/>
          </a:p>
          <a:p>
            <a:r>
              <a:rPr lang="en-GB" dirty="0"/>
              <a:t>Right to development is an inalienable human </a:t>
            </a:r>
            <a:r>
              <a:rPr lang="en-GB" dirty="0" smtClean="0"/>
              <a:t>right for ASEAN peoples </a:t>
            </a:r>
            <a:r>
              <a:rPr lang="en-GB" dirty="0"/>
              <a:t>to participate in, to contribute to, to enjoy and </a:t>
            </a:r>
            <a:r>
              <a:rPr lang="en-GB" dirty="0" smtClean="0"/>
              <a:t>benefit equitably and sustainably from economic, social, cultural and political development</a:t>
            </a:r>
            <a:endParaRPr lang="en-GB" dirty="0"/>
          </a:p>
          <a:p>
            <a:endParaRPr lang="en-GB" dirty="0"/>
          </a:p>
          <a:p>
            <a:endParaRPr lang="en-GB" dirty="0"/>
          </a:p>
        </p:txBody>
      </p:sp>
      <p:sp>
        <p:nvSpPr>
          <p:cNvPr id="2" name="Title 1"/>
          <p:cNvSpPr>
            <a:spLocks noGrp="1"/>
          </p:cNvSpPr>
          <p:nvPr>
            <p:ph type="title"/>
          </p:nvPr>
        </p:nvSpPr>
        <p:spPr/>
        <p:txBody>
          <a:bodyPr/>
          <a:lstStyle/>
          <a:p>
            <a:r>
              <a:rPr lang="en-US" dirty="0" smtClean="0"/>
              <a:t>AHRD (2)</a:t>
            </a:r>
            <a:endParaRPr lang="en-GB" dirty="0"/>
          </a:p>
        </p:txBody>
      </p:sp>
    </p:spTree>
    <p:extLst>
      <p:ext uri="{BB962C8B-B14F-4D97-AF65-F5344CB8AC3E}">
        <p14:creationId xmlns:p14="http://schemas.microsoft.com/office/powerpoint/2010/main" val="2356222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180</TotalTime>
  <Words>787</Words>
  <Application>Microsoft Office PowerPoint</Application>
  <PresentationFormat>On-screen Show (4:3)</PresentationFormat>
  <Paragraphs>58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Guiding Principles of the SSF Guidelines and Human Rights Law</vt:lpstr>
      <vt:lpstr>Human rights-based approach</vt:lpstr>
      <vt:lpstr>Guiding Principles</vt:lpstr>
      <vt:lpstr>Guiding Principles (2)</vt:lpstr>
      <vt:lpstr>Guiding Principles (3)</vt:lpstr>
      <vt:lpstr>HRBA: United Nations </vt:lpstr>
      <vt:lpstr>ASEAN Charter, 2007</vt:lpstr>
      <vt:lpstr>ASEAN Human Rights Declaration, 2013</vt:lpstr>
      <vt:lpstr>AHRD (2)</vt:lpstr>
      <vt:lpstr>AHRD (3)</vt:lpstr>
      <vt:lpstr>AHRD and Non-nationals</vt:lpstr>
      <vt:lpstr>Constitution of Viet Nam</vt:lpstr>
      <vt:lpstr>Constitution of Laos</vt:lpstr>
      <vt:lpstr>Constitution of Cambodia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Principles of the SSF Guidelines</dc:title>
  <dc:creator>Sebastian Mathew</dc:creator>
  <cp:lastModifiedBy>Sebastian Mathew</cp:lastModifiedBy>
  <cp:revision>16</cp:revision>
  <dcterms:created xsi:type="dcterms:W3CDTF">2016-04-29T15:55:37Z</dcterms:created>
  <dcterms:modified xsi:type="dcterms:W3CDTF">2016-04-30T00:26:46Z</dcterms:modified>
</cp:coreProperties>
</file>