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2" r:id="rId8"/>
    <p:sldId id="263" r:id="rId9"/>
    <p:sldId id="261" r:id="rId10"/>
    <p:sldId id="265" r:id="rId11"/>
    <p:sldId id="267" r:id="rId12"/>
    <p:sldId id="270" r:id="rId13"/>
    <p:sldId id="272" r:id="rId14"/>
    <p:sldId id="274" r:id="rId15"/>
    <p:sldId id="278" r:id="rId16"/>
    <p:sldId id="279" r:id="rId17"/>
    <p:sldId id="280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5B68-A171-436E-AAF9-BF3B4BEEC0B9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B9AA-7855-4D22-B627-BEA239850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65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5B68-A171-436E-AAF9-BF3B4BEEC0B9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B9AA-7855-4D22-B627-BEA239850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73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5B68-A171-436E-AAF9-BF3B4BEEC0B9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B9AA-7855-4D22-B627-BEA239850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5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5B68-A171-436E-AAF9-BF3B4BEEC0B9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B9AA-7855-4D22-B627-BEA239850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16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5B68-A171-436E-AAF9-BF3B4BEEC0B9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B9AA-7855-4D22-B627-BEA239850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11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5B68-A171-436E-AAF9-BF3B4BEEC0B9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B9AA-7855-4D22-B627-BEA239850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6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5B68-A171-436E-AAF9-BF3B4BEEC0B9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B9AA-7855-4D22-B627-BEA239850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5B68-A171-436E-AAF9-BF3B4BEEC0B9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B9AA-7855-4D22-B627-BEA239850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5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5B68-A171-436E-AAF9-BF3B4BEEC0B9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B9AA-7855-4D22-B627-BEA239850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74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5B68-A171-436E-AAF9-BF3B4BEEC0B9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B9AA-7855-4D22-B627-BEA239850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2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5B68-A171-436E-AAF9-BF3B4BEEC0B9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B9AA-7855-4D22-B627-BEA239850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16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25B68-A171-436E-AAF9-BF3B4BEEC0B9}" type="datetimeFigureOut">
              <a:rPr lang="en-GB" smtClean="0"/>
              <a:t>10/07/2016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CB9AA-7855-4D22-B627-BEA239850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3524250"/>
          </a:xfrm>
        </p:spPr>
        <p:txBody>
          <a:bodyPr/>
          <a:lstStyle/>
          <a:p>
            <a:r>
              <a:rPr lang="en-US" dirty="0" smtClean="0"/>
              <a:t>SSF Guidelines: Where do They Come </a:t>
            </a:r>
            <a:r>
              <a:rPr lang="en-US" dirty="0"/>
              <a:t>F</a:t>
            </a:r>
            <a:r>
              <a:rPr lang="en-US" dirty="0" smtClean="0"/>
              <a:t>rom?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" y="4038600"/>
            <a:ext cx="9115425" cy="280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Sebastian Mathew</a:t>
            </a:r>
          </a:p>
          <a:p>
            <a:r>
              <a:rPr lang="en-US" dirty="0" smtClean="0"/>
              <a:t>International Collective in Support of </a:t>
            </a:r>
            <a:r>
              <a:rPr lang="en-US" dirty="0" err="1" smtClean="0"/>
              <a:t>Fishworkers</a:t>
            </a:r>
            <a:r>
              <a:rPr lang="en-US" dirty="0" smtClean="0"/>
              <a:t> (ICSF)</a:t>
            </a:r>
          </a:p>
          <a:p>
            <a:r>
              <a:rPr lang="en-US" dirty="0" smtClean="0"/>
              <a:t>COFI Preparatory Meeting, 10 July 2016</a:t>
            </a:r>
          </a:p>
          <a:p>
            <a:r>
              <a:rPr lang="it-IT" dirty="0" smtClean="0"/>
              <a:t>Città </a:t>
            </a:r>
            <a:r>
              <a:rPr lang="it-IT" dirty="0"/>
              <a:t>dell’altra </a:t>
            </a:r>
            <a:r>
              <a:rPr lang="it-IT" dirty="0" smtClean="0"/>
              <a:t>Economia, Roma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5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CSO Coordination Committee Formed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CSO co-ordination group was set up in 2011 (WFFP, WFF, ICSF, IPC) to engage with the IG-SSF process </a:t>
            </a:r>
          </a:p>
          <a:p>
            <a:pPr eaLnBrk="1" hangingPunct="1"/>
            <a:r>
              <a:rPr lang="en-US" altLang="en-US" dirty="0" smtClean="0"/>
              <a:t>Aim was to influence the Guidelines, so they reflect aspirations of small-scale fishing communities across the world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33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Organization of Workshops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National/ regional workshops have been organized in Asia, Africa and Latin America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54784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0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How many Preparatory Workshops? How </a:t>
            </a:r>
            <a:r>
              <a:rPr lang="en-US" altLang="en-US" dirty="0"/>
              <a:t>M</a:t>
            </a:r>
            <a:r>
              <a:rPr lang="en-US" altLang="en-US" dirty="0" smtClean="0"/>
              <a:t>any Participants?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20 national workshops and two regional workshops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Asia: </a:t>
            </a:r>
            <a:r>
              <a:rPr lang="en-US" altLang="en-US" sz="2800" dirty="0" smtClean="0"/>
              <a:t>workshops held in India, Sri Lanka, Pakistan, the Philippines, Thailand, Myanmar, Vietnam, Bangladesh, Indonesia and Malaysia (10 countries)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Africa:</a:t>
            </a:r>
            <a:r>
              <a:rPr lang="en-US" altLang="en-US" sz="2800" dirty="0" smtClean="0"/>
              <a:t> South Africa, Uganda, Tanzania, Kenya and two regional workshops for countries in West Africa (of which, one workshop focused on women)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Latin America:</a:t>
            </a:r>
            <a:r>
              <a:rPr lang="en-US" altLang="en-US" sz="2800" dirty="0" smtClean="0"/>
              <a:t> Brazil, Costa Rica, Nicaragua, Honduras, Panama and El Salvador (6 countries)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Over 3,000 participants in these workshops</a:t>
            </a:r>
          </a:p>
        </p:txBody>
      </p:sp>
    </p:spTree>
    <p:extLst>
      <p:ext uri="{BB962C8B-B14F-4D97-AF65-F5344CB8AC3E}">
        <p14:creationId xmlns:p14="http://schemas.microsoft.com/office/powerpoint/2010/main" val="7182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3794125"/>
            <a:ext cx="4556125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4125"/>
            <a:ext cx="4579938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105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511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What were these workshops trying to do?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National-level workshops were to:</a:t>
            </a:r>
          </a:p>
          <a:p>
            <a:pPr lvl="1" eaLnBrk="1" hangingPunct="1"/>
            <a:r>
              <a:rPr lang="en-US" altLang="en-US" sz="3000" dirty="0" smtClean="0"/>
              <a:t>help CSOs to develop their own positions and to set out, in clear terms, what they would like to see in the SSF Guidelines</a:t>
            </a:r>
          </a:p>
          <a:p>
            <a:pPr lvl="1" eaLnBrk="1" hangingPunct="1"/>
            <a:r>
              <a:rPr lang="en-US" altLang="en-US" sz="3000" dirty="0" smtClean="0"/>
              <a:t>help ensure that CSOs are able to influence the proposed SSF guidelines through a bottom-up consultative process</a:t>
            </a:r>
          </a:p>
        </p:txBody>
      </p:sp>
    </p:spTree>
    <p:extLst>
      <p:ext uri="{BB962C8B-B14F-4D97-AF65-F5344CB8AC3E}">
        <p14:creationId xmlns:p14="http://schemas.microsoft.com/office/powerpoint/2010/main" val="2362440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Synthesis report of workshops as a basis for negotiation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Char char=""/>
            </a:pPr>
            <a:r>
              <a:rPr lang="en-US" altLang="en-US" dirty="0" smtClean="0"/>
              <a:t>Output from such workshops were synthesized and consolidated into a CSO document and finalized after circulating it for comments and suggestions</a:t>
            </a:r>
          </a:p>
          <a:p>
            <a:pPr>
              <a:buFont typeface="Wingdings 3" pitchFamily="18" charset="2"/>
              <a:buChar char=""/>
            </a:pPr>
            <a:r>
              <a:rPr lang="en-US" altLang="en-US" dirty="0"/>
              <a:t>The </a:t>
            </a:r>
            <a:r>
              <a:rPr lang="en-US" altLang="en-US" dirty="0" smtClean="0"/>
              <a:t>CSO synthesis </a:t>
            </a:r>
            <a:r>
              <a:rPr lang="en-US" altLang="en-US" dirty="0"/>
              <a:t>document </a:t>
            </a:r>
            <a:r>
              <a:rPr lang="en-US" altLang="en-US" dirty="0" smtClean="0"/>
              <a:t>became </a:t>
            </a:r>
            <a:r>
              <a:rPr lang="en-US" altLang="en-US" dirty="0"/>
              <a:t>the basis on which CSOs </a:t>
            </a:r>
            <a:r>
              <a:rPr lang="en-US" altLang="en-US" dirty="0" smtClean="0"/>
              <a:t>negotiated—it integrated </a:t>
            </a:r>
            <a:r>
              <a:rPr lang="en-US" altLang="en-US" dirty="0"/>
              <a:t>the views and aspirations of </a:t>
            </a:r>
            <a:r>
              <a:rPr lang="en-US" altLang="en-US" dirty="0" smtClean="0"/>
              <a:t>those who had </a:t>
            </a:r>
            <a:r>
              <a:rPr lang="en-US" altLang="en-US" dirty="0"/>
              <a:t>participated in the process</a:t>
            </a:r>
            <a:endParaRPr lang="en-US" altLang="en-US" sz="3600" dirty="0"/>
          </a:p>
          <a:p>
            <a:pPr eaLnBrk="1" hangingPunct="1">
              <a:buFont typeface="Wingdings 3" pitchFamily="18" charset="2"/>
              <a:buChar char="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803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Timeline: Endorsing the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 3" pitchFamily="18" charset="2"/>
              <a:buChar char=""/>
            </a:pPr>
            <a:r>
              <a:rPr lang="en-US" altLang="en-US" dirty="0"/>
              <a:t>The FAO </a:t>
            </a:r>
            <a:r>
              <a:rPr lang="en-US" altLang="en-US" dirty="0" smtClean="0"/>
              <a:t>made </a:t>
            </a:r>
            <a:r>
              <a:rPr lang="en-US" altLang="en-US" dirty="0"/>
              <a:t>available the zero draft of the Guidelines for comments on its </a:t>
            </a:r>
            <a:r>
              <a:rPr lang="en-US" altLang="en-US" dirty="0" smtClean="0"/>
              <a:t>website in 2012</a:t>
            </a:r>
            <a:endParaRPr lang="en-US" altLang="en-US" dirty="0"/>
          </a:p>
          <a:p>
            <a:pPr>
              <a:buFont typeface="Wingdings 3" pitchFamily="18" charset="2"/>
              <a:buChar char=""/>
            </a:pPr>
            <a:r>
              <a:rPr lang="en-US" altLang="en-US" dirty="0"/>
              <a:t>Comments</a:t>
            </a:r>
            <a:r>
              <a:rPr lang="en-US" altLang="en-US" b="1" dirty="0"/>
              <a:t> </a:t>
            </a:r>
            <a:r>
              <a:rPr lang="en-US" altLang="en-US" dirty="0" smtClean="0"/>
              <a:t>were received until end-January 2013</a:t>
            </a:r>
            <a:endParaRPr lang="en-US" altLang="en-US" dirty="0"/>
          </a:p>
          <a:p>
            <a:pPr>
              <a:buFont typeface="Wingdings 3" pitchFamily="18" charset="2"/>
              <a:buChar char=""/>
            </a:pPr>
            <a:r>
              <a:rPr lang="en-US" altLang="en-US" dirty="0"/>
              <a:t>The Technical consultation</a:t>
            </a:r>
            <a:r>
              <a:rPr lang="en-US" altLang="en-US" b="1" dirty="0"/>
              <a:t> </a:t>
            </a:r>
            <a:r>
              <a:rPr lang="en-US" altLang="en-US" dirty="0"/>
              <a:t>to negotiate the content of the </a:t>
            </a:r>
            <a:r>
              <a:rPr lang="en-US" altLang="en-US" dirty="0" smtClean="0"/>
              <a:t>Guidelines was held in two sessions,  May 2013 and February 2014 with active participation of CSOs</a:t>
            </a:r>
            <a:endParaRPr lang="en-US" altLang="en-US" dirty="0"/>
          </a:p>
          <a:p>
            <a:pPr>
              <a:buFont typeface="Wingdings 3" pitchFamily="18" charset="2"/>
              <a:buChar char=""/>
            </a:pPr>
            <a:r>
              <a:rPr lang="en-US" altLang="en-US" dirty="0" smtClean="0"/>
              <a:t>The </a:t>
            </a:r>
            <a:r>
              <a:rPr lang="en-US" altLang="en-US" dirty="0"/>
              <a:t>COFI </a:t>
            </a:r>
            <a:r>
              <a:rPr lang="en-US" altLang="en-US" dirty="0" smtClean="0"/>
              <a:t>endorsed </a:t>
            </a:r>
            <a:r>
              <a:rPr lang="en-US" altLang="en-US" dirty="0"/>
              <a:t>the Guidelines in 2014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514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Several Implementation Workshops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FAO-BOBLME and ICSF have organized workshops </a:t>
            </a:r>
            <a:r>
              <a:rPr lang="en-US" dirty="0"/>
              <a:t>in Thailand (1</a:t>
            </a:r>
            <a:r>
              <a:rPr lang="en-US" dirty="0" smtClean="0"/>
              <a:t>), </a:t>
            </a:r>
            <a:r>
              <a:rPr lang="en-US" dirty="0" smtClean="0"/>
              <a:t>India (8+1), and Myanmar (</a:t>
            </a:r>
            <a:r>
              <a:rPr lang="en-US" dirty="0"/>
              <a:t>1) early </a:t>
            </a:r>
            <a:r>
              <a:rPr lang="en-US" dirty="0" smtClean="0"/>
              <a:t>2015; </a:t>
            </a:r>
          </a:p>
          <a:p>
            <a:r>
              <a:rPr lang="en-US" dirty="0" smtClean="0"/>
              <a:t>SSNC and ICSF India (4); Regional Workshop Costa Rica (1)</a:t>
            </a:r>
          </a:p>
          <a:p>
            <a:r>
              <a:rPr lang="en-US" dirty="0" smtClean="0"/>
              <a:t>IFAD-funded </a:t>
            </a:r>
            <a:r>
              <a:rPr lang="en-US" dirty="0" smtClean="0"/>
              <a:t>WFFP-WFF-CIC workshops on </a:t>
            </a:r>
            <a:r>
              <a:rPr lang="en-US" dirty="0" smtClean="0"/>
              <a:t>implementation of the SSF Guidelines </a:t>
            </a:r>
            <a:r>
              <a:rPr lang="en-US" dirty="0" smtClean="0"/>
              <a:t>in </a:t>
            </a:r>
            <a:r>
              <a:rPr lang="en-US" dirty="0" smtClean="0"/>
              <a:t>India, </a:t>
            </a:r>
            <a:r>
              <a:rPr lang="en-US" dirty="0" smtClean="0"/>
              <a:t>Brazil, </a:t>
            </a:r>
            <a:r>
              <a:rPr lang="en-US" dirty="0" smtClean="0"/>
              <a:t>Thailand and Nicaragua (2016)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00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Key lessons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Contextualizing the SSF Guidelines is important</a:t>
            </a:r>
          </a:p>
          <a:p>
            <a:r>
              <a:rPr lang="en-US" dirty="0"/>
              <a:t>I</a:t>
            </a:r>
            <a:r>
              <a:rPr lang="en-US" dirty="0" smtClean="0"/>
              <a:t>ndividual and collective human rights of fishers, </a:t>
            </a:r>
            <a:r>
              <a:rPr lang="en-US" dirty="0" err="1" smtClean="0"/>
              <a:t>fishworkers</a:t>
            </a:r>
            <a:r>
              <a:rPr lang="en-US" dirty="0"/>
              <a:t>,</a:t>
            </a:r>
            <a:r>
              <a:rPr lang="en-US" dirty="0" smtClean="0"/>
              <a:t> fishing communities and indigenous </a:t>
            </a:r>
            <a:r>
              <a:rPr lang="en-US" dirty="0" smtClean="0"/>
              <a:t>peoples, both men and women, </a:t>
            </a:r>
            <a:r>
              <a:rPr lang="en-US" dirty="0" smtClean="0"/>
              <a:t>to be defended</a:t>
            </a:r>
          </a:p>
          <a:p>
            <a:r>
              <a:rPr lang="en-US" dirty="0" smtClean="0"/>
              <a:t>Right to decent work of fishers and </a:t>
            </a:r>
            <a:r>
              <a:rPr lang="en-US" dirty="0" err="1" smtClean="0"/>
              <a:t>fishworkers</a:t>
            </a:r>
            <a:r>
              <a:rPr lang="en-US" dirty="0" smtClean="0"/>
              <a:t> including migrant workers in fisheries  </a:t>
            </a:r>
            <a:r>
              <a:rPr lang="en-US" dirty="0" smtClean="0"/>
              <a:t>also to </a:t>
            </a:r>
            <a:r>
              <a:rPr lang="en-US" dirty="0" smtClean="0"/>
              <a:t>be defended</a:t>
            </a:r>
          </a:p>
          <a:p>
            <a:r>
              <a:rPr lang="en-US" dirty="0"/>
              <a:t>I</a:t>
            </a:r>
            <a:r>
              <a:rPr lang="en-US" dirty="0" smtClean="0"/>
              <a:t>nteraction between various social development actors in the context of fishing communities </a:t>
            </a:r>
            <a:r>
              <a:rPr lang="en-US" dirty="0" smtClean="0"/>
              <a:t>is beneficial</a:t>
            </a:r>
            <a:endParaRPr lang="en-US" dirty="0" smtClean="0"/>
          </a:p>
          <a:p>
            <a:r>
              <a:rPr lang="en-US" dirty="0" smtClean="0"/>
              <a:t>Collaboration with non-fisheries institutions, especially national human </a:t>
            </a:r>
            <a:r>
              <a:rPr lang="en-US" dirty="0"/>
              <a:t>r</a:t>
            </a:r>
            <a:r>
              <a:rPr lang="en-US" dirty="0" smtClean="0"/>
              <a:t>ights </a:t>
            </a:r>
            <a:r>
              <a:rPr lang="en-US" dirty="0" smtClean="0"/>
              <a:t>commissions, strategic </a:t>
            </a:r>
            <a:r>
              <a:rPr lang="en-US" dirty="0" smtClean="0"/>
              <a:t>(</a:t>
            </a:r>
            <a:r>
              <a:rPr lang="en-US" dirty="0" err="1" smtClean="0"/>
              <a:t>labour</a:t>
            </a:r>
            <a:r>
              <a:rPr lang="en-US" dirty="0" smtClean="0"/>
              <a:t>, social development, migration, rights and tenure aspects,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/>
              <a:t>Action at local, provincial and state level needed with active participation of fishing </a:t>
            </a:r>
            <a:r>
              <a:rPr lang="en-US" dirty="0" smtClean="0"/>
              <a:t>communities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876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47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Conference 1984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International Conference of </a:t>
            </a:r>
            <a:r>
              <a:rPr lang="en-US" dirty="0" err="1" smtClean="0"/>
              <a:t>Fishworkers</a:t>
            </a:r>
            <a:r>
              <a:rPr lang="en-US" dirty="0" smtClean="0"/>
              <a:t> and their Supporters, Rome, 1984, after preparatory meetings in Africa, Asia and Latin America</a:t>
            </a:r>
          </a:p>
          <a:p>
            <a:r>
              <a:rPr lang="en-US" dirty="0" smtClean="0"/>
              <a:t>100 </a:t>
            </a:r>
            <a:r>
              <a:rPr lang="en-US" dirty="0" err="1" smtClean="0"/>
              <a:t>fishworkers</a:t>
            </a:r>
            <a:r>
              <a:rPr lang="en-US" dirty="0" smtClean="0"/>
              <a:t> from over 34 countries participated in this conference</a:t>
            </a:r>
          </a:p>
          <a:p>
            <a:r>
              <a:rPr lang="en-US" dirty="0" smtClean="0"/>
              <a:t>Held parallel to the FAO World Conference on Fisheries Management and Development (</a:t>
            </a:r>
            <a:r>
              <a:rPr lang="en-US" dirty="0" err="1" smtClean="0"/>
              <a:t>fishworkers</a:t>
            </a:r>
            <a:r>
              <a:rPr lang="en-US" dirty="0" smtClean="0"/>
              <a:t> not having formal relations with FAO were excluded from the FAO Conference)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4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Salient aspects of small-scale fisheries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“It </a:t>
            </a:r>
            <a:r>
              <a:rPr lang="en-US" i="1" dirty="0"/>
              <a:t>is </a:t>
            </a:r>
            <a:r>
              <a:rPr lang="en-US" i="1" dirty="0" err="1"/>
              <a:t>labour</a:t>
            </a:r>
            <a:r>
              <a:rPr lang="en-US" i="1" dirty="0"/>
              <a:t> and skill  intensive  </a:t>
            </a:r>
            <a:r>
              <a:rPr lang="en-US" dirty="0"/>
              <a:t>. . . </a:t>
            </a:r>
            <a:r>
              <a:rPr lang="en-US" i="1" dirty="0"/>
              <a:t>capital and </a:t>
            </a:r>
            <a:r>
              <a:rPr lang="en-US" i="1" dirty="0" smtClean="0"/>
              <a:t>fuel-saving… its </a:t>
            </a:r>
            <a:r>
              <a:rPr lang="en-US" i="1" dirty="0"/>
              <a:t>technology  and mode of organization  and management  are well mastered by local fishing  communities  </a:t>
            </a:r>
            <a:r>
              <a:rPr lang="en-US" dirty="0"/>
              <a:t>. . . </a:t>
            </a:r>
            <a:r>
              <a:rPr lang="en-US" i="1" dirty="0"/>
              <a:t>it does not give rise to large income disparities  </a:t>
            </a:r>
            <a:r>
              <a:rPr lang="en-US" dirty="0"/>
              <a:t>. . . </a:t>
            </a:r>
            <a:r>
              <a:rPr lang="en-US" i="1" dirty="0"/>
              <a:t>is well adapted  especially  to tropical  aquatic ecosystems  </a:t>
            </a:r>
            <a:r>
              <a:rPr lang="en-US" dirty="0"/>
              <a:t>. </a:t>
            </a:r>
            <a:r>
              <a:rPr lang="en-US" dirty="0" smtClean="0"/>
              <a:t>·. </a:t>
            </a:r>
            <a:r>
              <a:rPr lang="en-US" i="1" dirty="0"/>
              <a:t>and local fishing  communities  often possess  built -in mechanisms  and rules for  preventing  overfishing  </a:t>
            </a:r>
            <a:r>
              <a:rPr lang="en-US" dirty="0"/>
              <a:t>. .	</a:t>
            </a:r>
            <a:r>
              <a:rPr lang="en-US" i="1" dirty="0"/>
              <a:t>it is </a:t>
            </a:r>
            <a:r>
              <a:rPr lang="en-US" i="1" dirty="0" smtClean="0"/>
              <a:t>characterized  </a:t>
            </a:r>
            <a:r>
              <a:rPr lang="en-US" i="1" dirty="0"/>
              <a:t>b</a:t>
            </a:r>
            <a:r>
              <a:rPr lang="en-US" i="1" dirty="0" smtClean="0"/>
              <a:t>y </a:t>
            </a:r>
            <a:r>
              <a:rPr lang="en-US" i="1" dirty="0"/>
              <a:t>a high degree  of flexibility  </a:t>
            </a:r>
            <a:r>
              <a:rPr lang="en-US" dirty="0"/>
              <a:t>. . . </a:t>
            </a:r>
            <a:r>
              <a:rPr lang="en-US" i="1" dirty="0"/>
              <a:t>is well integrated  into small-scale  marketing  </a:t>
            </a:r>
            <a:r>
              <a:rPr lang="en-US" i="1" dirty="0" smtClean="0"/>
              <a:t>and distribution  </a:t>
            </a:r>
            <a:r>
              <a:rPr lang="en-US" i="1" dirty="0"/>
              <a:t>channels  </a:t>
            </a:r>
            <a:r>
              <a:rPr lang="en-US" dirty="0"/>
              <a:t>.	. . </a:t>
            </a:r>
            <a:r>
              <a:rPr lang="en-US" b="1" i="1" dirty="0"/>
              <a:t>The development  of small-scale fisheries  should not be </a:t>
            </a:r>
            <a:r>
              <a:rPr lang="en-US" b="1" i="1" dirty="0" smtClean="0"/>
              <a:t>advocated exclusively </a:t>
            </a:r>
            <a:r>
              <a:rPr lang="en-US" b="1" i="1" dirty="0"/>
              <a:t>on social and welfare </a:t>
            </a:r>
            <a:r>
              <a:rPr lang="en-US" b="1" i="1" dirty="0" smtClean="0"/>
              <a:t>ground  </a:t>
            </a:r>
            <a:r>
              <a:rPr lang="en-US" b="1" dirty="0"/>
              <a:t>. . . </a:t>
            </a:r>
            <a:r>
              <a:rPr lang="en-US" b="1" i="1" dirty="0"/>
              <a:t>(but) should  be supported for  economic,  technical,  ecological,  organizational  as well as social </a:t>
            </a:r>
            <a:r>
              <a:rPr lang="en-US" b="1" i="1" dirty="0" smtClean="0"/>
              <a:t>reasons</a:t>
            </a:r>
            <a:r>
              <a:rPr lang="en-US" i="1" dirty="0" smtClean="0"/>
              <a:t>.”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4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Recognition Rendered to SSF in UN Instruments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Seven paragraphs in UNCED document Agenda 21 (1992) on small-scale fishers, </a:t>
            </a:r>
            <a:r>
              <a:rPr lang="en-US" dirty="0" err="1" smtClean="0"/>
              <a:t>fishworkers</a:t>
            </a:r>
            <a:r>
              <a:rPr lang="en-US" dirty="0" smtClean="0"/>
              <a:t>, women and indigenous people</a:t>
            </a:r>
          </a:p>
          <a:p>
            <a:r>
              <a:rPr lang="en-US" dirty="0" smtClean="0"/>
              <a:t>1995 UN Fish Stocks Agreement: “…avoid adverse impacts on, and ensure access to fisheries by subsistence, small-scale and artisanal fishers and women </a:t>
            </a:r>
            <a:r>
              <a:rPr lang="en-US" dirty="0" err="1" smtClean="0"/>
              <a:t>fishworkers</a:t>
            </a:r>
            <a:r>
              <a:rPr lang="en-US" dirty="0" smtClean="0"/>
              <a:t>, as well as indigenous people in developing countries…”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4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1995 CCRF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Recognizing  the important  contributions  of artisanal  and small-scale fisheries  to employment,  income and food  security,  States should  </a:t>
            </a:r>
            <a:r>
              <a:rPr lang="en-US" i="1" dirty="0" smtClean="0"/>
              <a:t>protect  </a:t>
            </a:r>
            <a:r>
              <a:rPr lang="en-US" i="1" dirty="0"/>
              <a:t>the rights of fishers  and </a:t>
            </a:r>
            <a:r>
              <a:rPr lang="en-US" i="1" dirty="0" err="1"/>
              <a:t>fishworkers</a:t>
            </a:r>
            <a:r>
              <a:rPr lang="en-US" i="1" dirty="0"/>
              <a:t>,   particularly  those engaged  in subsist </a:t>
            </a:r>
            <a:r>
              <a:rPr lang="en-US" i="1" dirty="0" err="1" smtClean="0"/>
              <a:t>ence</a:t>
            </a:r>
            <a:r>
              <a:rPr lang="en-US" i="1" dirty="0" smtClean="0"/>
              <a:t>, small-scale  </a:t>
            </a:r>
            <a:r>
              <a:rPr lang="en-US" i="1" dirty="0"/>
              <a:t>and artisanal fisheries,   to a secure  and just  livelihood,  as well as preferential  </a:t>
            </a:r>
            <a:r>
              <a:rPr lang="en-US" i="1" dirty="0" smtClean="0"/>
              <a:t>access </a:t>
            </a:r>
            <a:r>
              <a:rPr lang="en-US" i="1" dirty="0"/>
              <a:t>to traditional fishing  grounds  and resources  in the waters under their national </a:t>
            </a:r>
            <a:r>
              <a:rPr lang="en-US" i="1" dirty="0" smtClean="0"/>
              <a:t>jurisdiction (Article 6.18)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1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Preparatory Meetings for Bangkok Conference 2008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Asia: </a:t>
            </a:r>
            <a:r>
              <a:rPr lang="en-US" dirty="0" err="1" smtClean="0"/>
              <a:t>Siem</a:t>
            </a:r>
            <a:r>
              <a:rPr lang="en-US" dirty="0" smtClean="0"/>
              <a:t> Reap, Cambodia, 2007 </a:t>
            </a:r>
          </a:p>
          <a:p>
            <a:r>
              <a:rPr lang="en-US" dirty="0" smtClean="0"/>
              <a:t>Eastern and Southern Africa: Zanzibar, Tanzania, 2008</a:t>
            </a:r>
          </a:p>
          <a:p>
            <a:r>
              <a:rPr lang="en-US" dirty="0" smtClean="0"/>
              <a:t>Latin America: Punta de </a:t>
            </a:r>
            <a:r>
              <a:rPr lang="en-US" dirty="0" err="1" smtClean="0"/>
              <a:t>Tralca</a:t>
            </a:r>
            <a:r>
              <a:rPr lang="en-US" dirty="0" smtClean="0"/>
              <a:t>, Chile, 2008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1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Bangkok Statement on Small-scale Fisheries, Oct 2008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Organized back-to-back with the Global Conference on Small-scale Fisheries, Bangkok,</a:t>
            </a:r>
          </a:p>
          <a:p>
            <a:r>
              <a:rPr lang="en-US" dirty="0" smtClean="0"/>
              <a:t>106 </a:t>
            </a:r>
            <a:r>
              <a:rPr lang="en-US" dirty="0"/>
              <a:t>participants from 36 </a:t>
            </a:r>
            <a:r>
              <a:rPr lang="en-US" dirty="0" smtClean="0"/>
              <a:t>countries in the CSO event</a:t>
            </a:r>
          </a:p>
          <a:p>
            <a:r>
              <a:rPr lang="en-US" dirty="0" smtClean="0"/>
              <a:t>Human </a:t>
            </a:r>
            <a:r>
              <a:rPr lang="en-US" dirty="0"/>
              <a:t>rights of </a:t>
            </a:r>
            <a:r>
              <a:rPr lang="en-US" dirty="0" smtClean="0"/>
              <a:t>fishing </a:t>
            </a:r>
            <a:r>
              <a:rPr lang="en-US" dirty="0"/>
              <a:t>communities are indivisible and that </a:t>
            </a:r>
            <a:r>
              <a:rPr lang="en-US" dirty="0" smtClean="0"/>
              <a:t>the development </a:t>
            </a:r>
            <a:r>
              <a:rPr lang="en-US" dirty="0"/>
              <a:t>of responsible and sustainable small-scale and indigenous </a:t>
            </a:r>
            <a:r>
              <a:rPr lang="en-US" dirty="0" smtClean="0"/>
              <a:t>fisheries is </a:t>
            </a:r>
            <a:r>
              <a:rPr lang="en-US" dirty="0"/>
              <a:t>possible only if their political, civil, social, economic and cultural rights </a:t>
            </a:r>
            <a:r>
              <a:rPr lang="en-US" dirty="0" smtClean="0"/>
              <a:t>are addressed </a:t>
            </a:r>
            <a:r>
              <a:rPr lang="en-US" dirty="0"/>
              <a:t>in an integrated </a:t>
            </a:r>
            <a:r>
              <a:rPr lang="en-US" dirty="0" smtClean="0"/>
              <a:t>manner</a:t>
            </a:r>
          </a:p>
          <a:p>
            <a:r>
              <a:rPr lang="en-US" dirty="0" smtClean="0"/>
              <a:t>National </a:t>
            </a:r>
            <a:r>
              <a:rPr lang="en-US" dirty="0"/>
              <a:t>governments have a legal obligation to implement </a:t>
            </a:r>
            <a:r>
              <a:rPr lang="en-US" dirty="0" smtClean="0"/>
              <a:t>international human-rights </a:t>
            </a:r>
            <a:r>
              <a:rPr lang="en-US" dirty="0"/>
              <a:t>instruments. We demand that all governments take </a:t>
            </a:r>
            <a:r>
              <a:rPr lang="en-US" dirty="0" smtClean="0"/>
              <a:t>these obligations </a:t>
            </a:r>
            <a:r>
              <a:rPr lang="en-US" dirty="0"/>
              <a:t>seriously and create the environment for </a:t>
            </a:r>
            <a:r>
              <a:rPr lang="en-US" dirty="0" smtClean="0"/>
              <a:t>fishing </a:t>
            </a:r>
            <a:r>
              <a:rPr lang="en-US" dirty="0"/>
              <a:t>communities </a:t>
            </a:r>
            <a:r>
              <a:rPr lang="en-US" dirty="0" smtClean="0"/>
              <a:t>to fully </a:t>
            </a:r>
            <a:r>
              <a:rPr lang="en-US" dirty="0"/>
              <a:t>enjoy these rights. We demand the urgent establishment of </a:t>
            </a:r>
            <a:r>
              <a:rPr lang="en-US" dirty="0" smtClean="0"/>
              <a:t>independent mechanisms </a:t>
            </a:r>
            <a:r>
              <a:rPr lang="en-US" dirty="0"/>
              <a:t>to monitor, and report on, the implementation of </a:t>
            </a:r>
            <a:r>
              <a:rPr lang="en-US" dirty="0" smtClean="0"/>
              <a:t>human-rights </a:t>
            </a:r>
            <a:r>
              <a:rPr lang="en-GB" dirty="0" smtClean="0"/>
              <a:t>obligations</a:t>
            </a:r>
            <a:r>
              <a:rPr lang="en-GB" dirty="0"/>
              <a:t>.</a:t>
            </a:r>
            <a:endParaRPr lang="en-US" dirty="0" smtClean="0"/>
          </a:p>
          <a:p>
            <a:r>
              <a:rPr lang="en-US" b="1" dirty="0" smtClean="0"/>
              <a:t>Called on the Committee </a:t>
            </a:r>
            <a:r>
              <a:rPr lang="en-US" b="1" dirty="0"/>
              <a:t>on Fisheries (COFI) to include a </a:t>
            </a:r>
            <a:r>
              <a:rPr lang="en-US" b="1" dirty="0" smtClean="0"/>
              <a:t>specific chapter </a:t>
            </a:r>
            <a:r>
              <a:rPr lang="en-US" b="1" dirty="0"/>
              <a:t>in the Code of Conduct for Responsible Fisheries (CCRF) on </a:t>
            </a:r>
            <a:r>
              <a:rPr lang="en-US" b="1" dirty="0" smtClean="0"/>
              <a:t>small-scale fisheries</a:t>
            </a:r>
            <a:r>
              <a:rPr lang="en-US" b="1" dirty="0"/>
              <a:t>, recognizing the obligations of States towards </a:t>
            </a:r>
            <a:r>
              <a:rPr lang="en-US" b="1" dirty="0" smtClean="0"/>
              <a:t>them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110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COFI, 29</a:t>
            </a:r>
            <a:r>
              <a:rPr lang="en-US" baseline="30000" dirty="0" smtClean="0"/>
              <a:t>th</a:t>
            </a:r>
            <a:r>
              <a:rPr lang="en-US" dirty="0" smtClean="0"/>
              <a:t> Session,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CSOs welcomed decision of COFI 29 (2011) to develop a new international instrument on small-scale fisheries complementing the Code</a:t>
            </a:r>
          </a:p>
          <a:p>
            <a:r>
              <a:rPr lang="en-US" dirty="0" smtClean="0"/>
              <a:t>CSOs welcomed the new instrument taking the form of international guidelines, rather than an international plan of action or a new Code article</a:t>
            </a:r>
          </a:p>
          <a:p>
            <a:r>
              <a:rPr lang="en-US" dirty="0" smtClean="0"/>
              <a:t>CSOs welcomed the establishment and implementation of a global assistance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3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Living Resources to Fishing Communities: Need for SSF Instrument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Small-scale fishing communities are vulnerable and marginalized; their women are discriminated against</a:t>
            </a:r>
          </a:p>
          <a:p>
            <a:r>
              <a:rPr lang="en-US" dirty="0"/>
              <a:t>Small-scale fishing communities</a:t>
            </a:r>
            <a:r>
              <a:rPr lang="en-US" dirty="0" smtClean="0"/>
              <a:t> contribution to food security and nutrition, poverty eradication, equitable development and sustainable resource utilization is not fully realized</a:t>
            </a:r>
          </a:p>
          <a:p>
            <a:r>
              <a:rPr lang="en-US" dirty="0"/>
              <a:t>Small-scale fishing communities </a:t>
            </a:r>
            <a:r>
              <a:rPr lang="en-US" dirty="0" smtClean="0"/>
              <a:t>are not involved in policy and decision-making processes</a:t>
            </a:r>
          </a:p>
          <a:p>
            <a:r>
              <a:rPr lang="en-US" dirty="0"/>
              <a:t>Small-scale fishing communities </a:t>
            </a:r>
            <a:r>
              <a:rPr lang="en-US" dirty="0" smtClean="0"/>
              <a:t>have poor access to health, education and other social services</a:t>
            </a:r>
          </a:p>
          <a:p>
            <a:r>
              <a:rPr lang="en-US" dirty="0" smtClean="0"/>
              <a:t>Women in small-scale </a:t>
            </a:r>
            <a:r>
              <a:rPr lang="en-US" dirty="0"/>
              <a:t>fishing communities</a:t>
            </a:r>
            <a:r>
              <a:rPr lang="en-US" dirty="0" smtClean="0"/>
              <a:t> do not participate </a:t>
            </a:r>
            <a:r>
              <a:rPr lang="en-US" dirty="0"/>
              <a:t>fully in all aspects of small-scale </a:t>
            </a:r>
            <a:r>
              <a:rPr lang="en-US" dirty="0" smtClean="0"/>
              <a:t>fisheries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9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1149</Words>
  <Application>Microsoft Office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SSF Guidelines: Where do They Come From?</vt:lpstr>
      <vt:lpstr>Rome Conference 1984</vt:lpstr>
      <vt:lpstr>Salient aspects of small-scale fisheries </vt:lpstr>
      <vt:lpstr>Recognition Rendered to SSF in UN Instruments</vt:lpstr>
      <vt:lpstr>1995 CCRF</vt:lpstr>
      <vt:lpstr>Preparatory Meetings for Bangkok Conference 2008</vt:lpstr>
      <vt:lpstr>Bangkok Statement on Small-scale Fisheries, Oct 2008</vt:lpstr>
      <vt:lpstr>COFI, 29th Session, 2011</vt:lpstr>
      <vt:lpstr>From Living Resources to Fishing Communities: Need for SSF Instrument</vt:lpstr>
      <vt:lpstr>CSO Coordination Committee Formed</vt:lpstr>
      <vt:lpstr>Organization of Workshops</vt:lpstr>
      <vt:lpstr>How many Preparatory Workshops? How Many Participants?</vt:lpstr>
      <vt:lpstr>PowerPoint Presentation</vt:lpstr>
      <vt:lpstr>What were these workshops trying to do?</vt:lpstr>
      <vt:lpstr>Synthesis report of workshops as a basis for negotiation</vt:lpstr>
      <vt:lpstr>Timeline: Endorsing the Guidelines</vt:lpstr>
      <vt:lpstr>Several Implementation Workshops</vt:lpstr>
      <vt:lpstr>Key lessons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SSF Guidelines: Where does it come from?</dc:title>
  <dc:creator>Sebastian Mathew</dc:creator>
  <cp:lastModifiedBy>Sebastian Mathew</cp:lastModifiedBy>
  <cp:revision>29</cp:revision>
  <dcterms:created xsi:type="dcterms:W3CDTF">2016-07-06T01:09:18Z</dcterms:created>
  <dcterms:modified xsi:type="dcterms:W3CDTF">2016-07-10T06:12:27Z</dcterms:modified>
</cp:coreProperties>
</file>