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60" r:id="rId19"/>
    <p:sldId id="273" r:id="rId20"/>
    <p:sldId id="274" r:id="rId21"/>
    <p:sldId id="275" r:id="rId22"/>
    <p:sldId id="277" r:id="rId23"/>
    <p:sldId id="278" r:id="rId24"/>
    <p:sldId id="280" r:id="rId25"/>
    <p:sldId id="279"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222"/>
      </p:cViewPr>
      <p:guideLst>
        <p:guide orient="horz" pos="2160"/>
        <p:guide pos="2880"/>
      </p:guideLst>
    </p:cSldViewPr>
  </p:slideViewPr>
  <p:notesTextViewPr>
    <p:cViewPr>
      <p:scale>
        <a:sx n="1" d="1"/>
        <a:sy n="1" d="1"/>
      </p:scale>
      <p:origin x="0" y="0"/>
    </p:cViewPr>
  </p:notesTextViewPr>
  <p:sorterViewPr>
    <p:cViewPr>
      <p:scale>
        <a:sx n="100" d="100"/>
        <a:sy n="100" d="100"/>
      </p:scale>
      <p:origin x="0" y="4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EC3EC3-7F7D-436F-8E22-72CCFAF77263}" type="datetimeFigureOut">
              <a:rPr lang="en-GB" smtClean="0"/>
              <a:pPr/>
              <a:t>02/10/2017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5B2323-CDB4-4538-94E8-8F0CB7F558C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55B2323-CDB4-4538-94E8-8F0CB7F558C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55B2323-CDB4-4538-94E8-8F0CB7F558C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55B2323-CDB4-4538-94E8-8F0CB7F558C2}"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55B2323-CDB4-4538-94E8-8F0CB7F558C2}"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55B2323-CDB4-4538-94E8-8F0CB7F558C2}"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55B2323-CDB4-4538-94E8-8F0CB7F558C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55B2323-CDB4-4538-94E8-8F0CB7F558C2}"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EC3EC3-7F7D-436F-8E22-72CCFAF77263}" type="datetimeFigureOut">
              <a:rPr lang="en-GB" smtClean="0"/>
              <a:pPr/>
              <a:t>02/10/2017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55B2323-CDB4-4538-94E8-8F0CB7F558C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EC3EC3-7F7D-436F-8E22-72CCFAF77263}" type="datetimeFigureOut">
              <a:rPr lang="en-GB" smtClean="0"/>
              <a:pPr/>
              <a:t>02/10/2017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55B2323-CDB4-4538-94E8-8F0CB7F558C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EC3EC3-7F7D-436F-8E22-72CCFAF77263}" type="datetimeFigureOut">
              <a:rPr lang="en-GB" smtClean="0"/>
              <a:pPr/>
              <a:t>02/10/2017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5B2323-CDB4-4538-94E8-8F0CB7F558C2}"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EC3EC3-7F7D-436F-8E22-72CCFAF77263}" type="datetimeFigureOut">
              <a:rPr lang="en-GB" smtClean="0"/>
              <a:pPr/>
              <a:t>02/10/2017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5B2323-CDB4-4538-94E8-8F0CB7F558C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angeetha Backup July 2016\H\d\SANGEETHA  ALL FILES COPIES 12_08_2011\Photos  from email too\SAMUDRA cover and inside photos unused and Used photos\Landscape\IMG0034_5.jpg"/>
          <p:cNvPicPr>
            <a:picLocks noChangeAspect="1" noChangeArrowheads="1"/>
          </p:cNvPicPr>
          <p:nvPr/>
        </p:nvPicPr>
        <p:blipFill>
          <a:blip r:embed="rId2"/>
          <a:srcRect/>
          <a:stretch>
            <a:fillRect/>
          </a:stretch>
        </p:blipFill>
        <p:spPr bwMode="auto">
          <a:xfrm>
            <a:off x="0" y="3657600"/>
            <a:ext cx="9144000" cy="3200400"/>
          </a:xfrm>
          <a:prstGeom prst="rect">
            <a:avLst/>
          </a:prstGeom>
          <a:noFill/>
        </p:spPr>
      </p:pic>
      <p:sp>
        <p:nvSpPr>
          <p:cNvPr id="2" name="Title 1"/>
          <p:cNvSpPr>
            <a:spLocks noGrp="1"/>
          </p:cNvSpPr>
          <p:nvPr>
            <p:ph type="ctrTitle"/>
          </p:nvPr>
        </p:nvSpPr>
        <p:spPr>
          <a:xfrm>
            <a:off x="533400" y="206375"/>
            <a:ext cx="7772400" cy="1317625"/>
          </a:xfrm>
        </p:spPr>
        <p:txBody>
          <a:bodyPr>
            <a:noAutofit/>
          </a:bodyPr>
          <a:lstStyle/>
          <a:p>
            <a:pPr algn="ctr"/>
            <a:r>
              <a:rPr lang="en-US" sz="3200" dirty="0" smtClean="0"/>
              <a:t>Sustainable Development of Traditional Fishery Communities</a:t>
            </a:r>
            <a:endParaRPr lang="en-GB" sz="3200" dirty="0"/>
          </a:p>
        </p:txBody>
      </p:sp>
      <p:sp>
        <p:nvSpPr>
          <p:cNvPr id="3" name="Subtitle 2"/>
          <p:cNvSpPr>
            <a:spLocks noGrp="1"/>
          </p:cNvSpPr>
          <p:nvPr>
            <p:ph type="subTitle" idx="1"/>
          </p:nvPr>
        </p:nvSpPr>
        <p:spPr>
          <a:xfrm>
            <a:off x="381000" y="1676400"/>
            <a:ext cx="8382000" cy="2286000"/>
          </a:xfrm>
        </p:spPr>
        <p:txBody>
          <a:bodyPr>
            <a:normAutofit lnSpcReduction="10000"/>
          </a:bodyPr>
          <a:lstStyle/>
          <a:p>
            <a:endParaRPr lang="en-US" sz="2400" dirty="0" smtClean="0"/>
          </a:p>
          <a:p>
            <a:pPr algn="ctr"/>
            <a:r>
              <a:rPr lang="en-US" sz="2400" dirty="0" smtClean="0"/>
              <a:t>Sebastian Mathew</a:t>
            </a:r>
            <a:br>
              <a:rPr lang="en-US" sz="2400" dirty="0" smtClean="0"/>
            </a:br>
            <a:r>
              <a:rPr lang="en-US" sz="2000" dirty="0" smtClean="0"/>
              <a:t>International Collective in Support of Fishworkers (ICSF</a:t>
            </a:r>
            <a:r>
              <a:rPr lang="en-US" sz="2000" dirty="0" smtClean="0"/>
              <a:t>)</a:t>
            </a:r>
          </a:p>
          <a:p>
            <a:pPr algn="ctr"/>
            <a:endParaRPr lang="en-US" sz="2000" dirty="0" smtClean="0"/>
          </a:p>
          <a:p>
            <a:pPr algn="ctr"/>
            <a:r>
              <a:rPr lang="en-US" sz="2400" dirty="0"/>
              <a:t>XXIV World Congress of the Apostleship of the Sea </a:t>
            </a:r>
            <a:r>
              <a:rPr lang="en-US" sz="2400" dirty="0" smtClean="0"/>
              <a:t>Kaohsiung, Taiwan, </a:t>
            </a:r>
            <a:r>
              <a:rPr lang="en-US" sz="2400" dirty="0"/>
              <a:t>1</a:t>
            </a:r>
            <a:r>
              <a:rPr lang="en-US" sz="2400" baseline="30000" dirty="0"/>
              <a:t>st</a:t>
            </a:r>
            <a:r>
              <a:rPr lang="en-US" sz="2400" dirty="0"/>
              <a:t> to 7</a:t>
            </a:r>
            <a:r>
              <a:rPr lang="en-US" sz="2400" baseline="30000" dirty="0"/>
              <a:t>th</a:t>
            </a:r>
            <a:r>
              <a:rPr lang="en-US" sz="2400" dirty="0"/>
              <a:t> October 2017</a:t>
            </a:r>
            <a:endParaRPr lang="en-GB" sz="2400" dirty="0"/>
          </a:p>
          <a:p>
            <a:pPr algn="ctr"/>
            <a:endParaRPr lang="en-US" sz="2400" dirty="0" smtClean="0"/>
          </a:p>
          <a:p>
            <a:endParaRPr lang="en-US" dirty="0"/>
          </a:p>
          <a:p>
            <a:endParaRPr lang="en-US" dirty="0" smtClean="0"/>
          </a:p>
        </p:txBody>
      </p:sp>
    </p:spTree>
    <p:extLst>
      <p:ext uri="{BB962C8B-B14F-4D97-AF65-F5344CB8AC3E}">
        <p14:creationId xmlns:p14="http://schemas.microsoft.com/office/powerpoint/2010/main" val="225624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Organized as parallel to the FAO Conference</a:t>
            </a:r>
          </a:p>
          <a:p>
            <a:r>
              <a:rPr lang="en-US" dirty="0" smtClean="0"/>
              <a:t>100 fishworkers and their supporters from 34 countries participated</a:t>
            </a:r>
          </a:p>
          <a:p>
            <a:r>
              <a:rPr lang="en-US" dirty="0" smtClean="0"/>
              <a:t>First instance of fishers and fishworkers coming together                                                             at an international                                                level</a:t>
            </a:r>
            <a:endParaRPr lang="en-GB" dirty="0"/>
          </a:p>
        </p:txBody>
      </p:sp>
      <p:sp>
        <p:nvSpPr>
          <p:cNvPr id="2" name="Title 1"/>
          <p:cNvSpPr>
            <a:spLocks noGrp="1"/>
          </p:cNvSpPr>
          <p:nvPr>
            <p:ph type="title"/>
          </p:nvPr>
        </p:nvSpPr>
        <p:spPr/>
        <p:txBody>
          <a:bodyPr>
            <a:normAutofit fontScale="90000"/>
          </a:bodyPr>
          <a:lstStyle/>
          <a:p>
            <a:r>
              <a:rPr lang="en-US" dirty="0" smtClean="0"/>
              <a:t>1984 International Conference of Fishworkers and their Supporters</a:t>
            </a:r>
            <a:endParaRPr lang="en-GB" dirty="0"/>
          </a:p>
        </p:txBody>
      </p:sp>
      <p:pic>
        <p:nvPicPr>
          <p:cNvPr id="7170" name="Picture 2" descr="E:\Sangeetha Backup July 2016\Z\e\e\ICSF 25\1984 Rome\Jpg\PITA050.jpg"/>
          <p:cNvPicPr>
            <a:picLocks noChangeAspect="1" noChangeArrowheads="1"/>
          </p:cNvPicPr>
          <p:nvPr/>
        </p:nvPicPr>
        <p:blipFill>
          <a:blip r:embed="rId2" cstate="email"/>
          <a:srcRect/>
          <a:stretch>
            <a:fillRect/>
          </a:stretch>
        </p:blipFill>
        <p:spPr bwMode="auto">
          <a:xfrm>
            <a:off x="4114800" y="3314700"/>
            <a:ext cx="4267200" cy="3009900"/>
          </a:xfrm>
          <a:prstGeom prst="rect">
            <a:avLst/>
          </a:prstGeom>
          <a:noFill/>
        </p:spPr>
      </p:pic>
    </p:spTree>
    <p:extLst>
      <p:ext uri="{BB962C8B-B14F-4D97-AF65-F5344CB8AC3E}">
        <p14:creationId xmlns:p14="http://schemas.microsoft.com/office/powerpoint/2010/main" val="1956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229600" cy="5105400"/>
          </a:xfrm>
        </p:spPr>
        <p:txBody>
          <a:bodyPr>
            <a:normAutofit fontScale="92500" lnSpcReduction="20000"/>
          </a:bodyPr>
          <a:lstStyle/>
          <a:p>
            <a:r>
              <a:rPr lang="en-US" dirty="0" smtClean="0"/>
              <a:t>Fishworkers upheld their fundamental human right to freedom of association</a:t>
            </a:r>
          </a:p>
          <a:p>
            <a:r>
              <a:rPr lang="en-US" dirty="0" smtClean="0"/>
              <a:t>Total disagreement with the FAO Conference over treating trawlers on a par with canoes</a:t>
            </a:r>
          </a:p>
          <a:p>
            <a:r>
              <a:rPr lang="en-US" dirty="0" smtClean="0"/>
              <a:t>Sought:</a:t>
            </a:r>
          </a:p>
          <a:p>
            <a:pPr lvl="1"/>
            <a:r>
              <a:rPr lang="en-US" dirty="0" smtClean="0"/>
              <a:t> safeguards from pollution                                                      </a:t>
            </a:r>
            <a:r>
              <a:rPr lang="en-US" dirty="0" smtClean="0"/>
              <a:t>and from </a:t>
            </a:r>
            <a:r>
              <a:rPr lang="en-US" dirty="0" err="1" smtClean="0"/>
              <a:t>ind.</a:t>
            </a:r>
            <a:r>
              <a:rPr lang="en-US" dirty="0" smtClean="0"/>
              <a:t> </a:t>
            </a:r>
            <a:r>
              <a:rPr lang="en-US" dirty="0" smtClean="0"/>
              <a:t>fishing intruding                                                 into traditional fishing </a:t>
            </a:r>
            <a:r>
              <a:rPr lang="en-US" dirty="0" smtClean="0"/>
              <a:t>grounds;</a:t>
            </a:r>
            <a:endParaRPr lang="en-US" dirty="0" smtClean="0"/>
          </a:p>
          <a:p>
            <a:pPr lvl="1"/>
            <a:r>
              <a:rPr lang="en-US" dirty="0" smtClean="0"/>
              <a:t>protection from iniquitous                                                      fishing technologies to regain                                                  their ‘rights over the sea</a:t>
            </a:r>
            <a:r>
              <a:rPr lang="en-US" dirty="0" smtClean="0"/>
              <a:t>’;</a:t>
            </a:r>
            <a:endParaRPr lang="en-US" dirty="0" smtClean="0"/>
          </a:p>
          <a:p>
            <a:pPr lvl="1"/>
            <a:r>
              <a:rPr lang="en-US" dirty="0" smtClean="0"/>
              <a:t>Participation in decision-making                                      processes at all </a:t>
            </a:r>
            <a:r>
              <a:rPr lang="en-US" dirty="0" smtClean="0"/>
              <a:t>levels; and</a:t>
            </a:r>
            <a:endParaRPr lang="en-US" dirty="0" smtClean="0"/>
          </a:p>
          <a:p>
            <a:pPr lvl="1"/>
            <a:r>
              <a:rPr lang="en-US" dirty="0" smtClean="0"/>
              <a:t>Creation of an exclusive                                                       fishing zone for small-scale                                              artisanal fishing vessels</a:t>
            </a:r>
          </a:p>
          <a:p>
            <a:endParaRPr lang="en-GB" dirty="0"/>
          </a:p>
        </p:txBody>
      </p:sp>
      <p:sp>
        <p:nvSpPr>
          <p:cNvPr id="2" name="Title 1"/>
          <p:cNvSpPr>
            <a:spLocks noGrp="1"/>
          </p:cNvSpPr>
          <p:nvPr>
            <p:ph type="title"/>
          </p:nvPr>
        </p:nvSpPr>
        <p:spPr/>
        <p:txBody>
          <a:bodyPr/>
          <a:lstStyle/>
          <a:p>
            <a:pPr algn="ctr"/>
            <a:r>
              <a:rPr lang="en-US" dirty="0" smtClean="0"/>
              <a:t>1984 Rome Conference</a:t>
            </a:r>
            <a:endParaRPr lang="en-GB" dirty="0"/>
          </a:p>
        </p:txBody>
      </p:sp>
      <p:pic>
        <p:nvPicPr>
          <p:cNvPr id="5" name="Picture 2" descr="C:\Users\Sangeetha\Desktop\Sebastian for Presentation\Sam77_e-cover_22_SEP_2017a.bmp"/>
          <p:cNvPicPr>
            <a:picLocks noChangeAspect="1" noChangeArrowheads="1"/>
          </p:cNvPicPr>
          <p:nvPr/>
        </p:nvPicPr>
        <p:blipFill>
          <a:blip r:embed="rId2" cstate="email"/>
          <a:srcRect/>
          <a:stretch>
            <a:fillRect/>
          </a:stretch>
        </p:blipFill>
        <p:spPr bwMode="auto">
          <a:xfrm>
            <a:off x="5181600" y="2819400"/>
            <a:ext cx="3649133" cy="3352800"/>
          </a:xfrm>
          <a:prstGeom prst="rect">
            <a:avLst/>
          </a:prstGeom>
          <a:noFill/>
        </p:spPr>
      </p:pic>
    </p:spTree>
    <p:extLst>
      <p:ext uri="{BB962C8B-B14F-4D97-AF65-F5344CB8AC3E}">
        <p14:creationId xmlns:p14="http://schemas.microsoft.com/office/powerpoint/2010/main" val="167462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normAutofit fontScale="92500" lnSpcReduction="10000"/>
          </a:bodyPr>
          <a:lstStyle/>
          <a:p>
            <a:r>
              <a:rPr lang="en-US" dirty="0" smtClean="0"/>
              <a:t>Formed in Trivandrum, India, in 1986 in light of Rome Conference:</a:t>
            </a:r>
          </a:p>
          <a:p>
            <a:r>
              <a:rPr lang="en-US" dirty="0" smtClean="0"/>
              <a:t>to defend the occupation of small-scale artisanal fisheries</a:t>
            </a:r>
          </a:p>
          <a:p>
            <a:r>
              <a:rPr lang="en-US" dirty="0" smtClean="0"/>
              <a:t>To support the struggles of fishers and fishworkers</a:t>
            </a:r>
          </a:p>
          <a:p>
            <a:r>
              <a:rPr lang="en-US" dirty="0" smtClean="0"/>
              <a:t>To facilitate the cause                                           of fishworkers at a                                             global level and to                                              further the cause                                                  of agency of fishing                                                           communities and                                                         their organizations</a:t>
            </a:r>
          </a:p>
          <a:p>
            <a:endParaRPr lang="en-US" dirty="0" smtClean="0"/>
          </a:p>
          <a:p>
            <a:endParaRPr lang="en-GB" dirty="0"/>
          </a:p>
        </p:txBody>
      </p:sp>
      <p:sp>
        <p:nvSpPr>
          <p:cNvPr id="2" name="Title 1"/>
          <p:cNvSpPr>
            <a:spLocks noGrp="1"/>
          </p:cNvSpPr>
          <p:nvPr>
            <p:ph type="title"/>
          </p:nvPr>
        </p:nvSpPr>
        <p:spPr>
          <a:xfrm>
            <a:off x="228600" y="274638"/>
            <a:ext cx="8686800" cy="1143000"/>
          </a:xfrm>
        </p:spPr>
        <p:txBody>
          <a:bodyPr>
            <a:noAutofit/>
          </a:bodyPr>
          <a:lstStyle/>
          <a:p>
            <a:r>
              <a:rPr lang="en-US" sz="2800" dirty="0" smtClean="0"/>
              <a:t>International Collective in Support of Fishworkers (ICSF)</a:t>
            </a:r>
            <a:endParaRPr lang="en-GB" sz="2800" dirty="0"/>
          </a:p>
        </p:txBody>
      </p:sp>
      <p:pic>
        <p:nvPicPr>
          <p:cNvPr id="10244" name="Picture 4" descr="C:\Users\Sangeetha\Desktop\Sebastian for Presentation\1986 group photo.JPG"/>
          <p:cNvPicPr>
            <a:picLocks noChangeAspect="1" noChangeArrowheads="1"/>
          </p:cNvPicPr>
          <p:nvPr/>
        </p:nvPicPr>
        <p:blipFill>
          <a:blip r:embed="rId2" cstate="email"/>
          <a:srcRect/>
          <a:stretch>
            <a:fillRect/>
          </a:stretch>
        </p:blipFill>
        <p:spPr bwMode="auto">
          <a:xfrm>
            <a:off x="4343400" y="3429001"/>
            <a:ext cx="4360492" cy="2971800"/>
          </a:xfrm>
          <a:prstGeom prst="rect">
            <a:avLst/>
          </a:prstGeom>
          <a:noFill/>
        </p:spPr>
      </p:pic>
    </p:spTree>
    <p:extLst>
      <p:ext uri="{BB962C8B-B14F-4D97-AF65-F5344CB8AC3E}">
        <p14:creationId xmlns:p14="http://schemas.microsoft.com/office/powerpoint/2010/main" val="34331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Agenda 21, the first UN instrument to recognize the rights of small-scale fishworkers such as their rights to utilize fishery resources and to protect their habitats on a sustainable basis</a:t>
            </a:r>
          </a:p>
          <a:p>
            <a:pPr marL="0" indent="0">
              <a:buNone/>
            </a:pPr>
            <a:r>
              <a:rPr lang="en-US" dirty="0" smtClean="0"/>
              <a:t> </a:t>
            </a:r>
            <a:endParaRPr lang="en-GB" dirty="0"/>
          </a:p>
        </p:txBody>
      </p:sp>
      <p:sp>
        <p:nvSpPr>
          <p:cNvPr id="2" name="Title 1"/>
          <p:cNvSpPr>
            <a:spLocks noGrp="1"/>
          </p:cNvSpPr>
          <p:nvPr>
            <p:ph type="title"/>
          </p:nvPr>
        </p:nvSpPr>
        <p:spPr/>
        <p:txBody>
          <a:bodyPr/>
          <a:lstStyle/>
          <a:p>
            <a:pPr algn="ctr"/>
            <a:r>
              <a:rPr lang="en-US" dirty="0" smtClean="0"/>
              <a:t>1992 Earth Summit</a:t>
            </a:r>
            <a:endParaRPr lang="en-GB" dirty="0"/>
          </a:p>
        </p:txBody>
      </p:sp>
      <p:pic>
        <p:nvPicPr>
          <p:cNvPr id="8194" name="Picture 2" descr="E:\Sangeetha Backup July 2016\H\d\SANGEETHA  ALL FILES COPIES 12_08_2011\Photos  from email too\PHOTOS 01-July 2013 Samudra and Yemaya\SAMUDRA 49 to 64 Pictures\SAM 63\IMG_1309 myanmar.JPG"/>
          <p:cNvPicPr>
            <a:picLocks noChangeAspect="1" noChangeArrowheads="1"/>
          </p:cNvPicPr>
          <p:nvPr/>
        </p:nvPicPr>
        <p:blipFill>
          <a:blip r:embed="rId2" cstate="email"/>
          <a:srcRect/>
          <a:stretch>
            <a:fillRect/>
          </a:stretch>
        </p:blipFill>
        <p:spPr bwMode="auto">
          <a:xfrm>
            <a:off x="4627563" y="3352800"/>
            <a:ext cx="3906837" cy="2895600"/>
          </a:xfrm>
          <a:prstGeom prst="rect">
            <a:avLst/>
          </a:prstGeom>
          <a:noFill/>
        </p:spPr>
      </p:pic>
    </p:spTree>
    <p:extLst>
      <p:ext uri="{BB962C8B-B14F-4D97-AF65-F5344CB8AC3E}">
        <p14:creationId xmlns:p14="http://schemas.microsoft.com/office/powerpoint/2010/main" val="70330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dirty="0" smtClean="0"/>
              <a:t>First legally-binding instrument to recognize subsistence, small-scale artisanal fishers and fishworkers and to ensure their access to, for example, tuna and tuna-like species in developing countries</a:t>
            </a:r>
          </a:p>
          <a:p>
            <a:pPr marL="0" indent="0">
              <a:buNone/>
            </a:pPr>
            <a:endParaRPr lang="en-GB" dirty="0"/>
          </a:p>
        </p:txBody>
      </p:sp>
      <p:sp>
        <p:nvSpPr>
          <p:cNvPr id="2" name="Title 1"/>
          <p:cNvSpPr>
            <a:spLocks noGrp="1"/>
          </p:cNvSpPr>
          <p:nvPr>
            <p:ph type="title"/>
          </p:nvPr>
        </p:nvSpPr>
        <p:spPr>
          <a:xfrm>
            <a:off x="381000" y="122238"/>
            <a:ext cx="8229600" cy="868362"/>
          </a:xfrm>
        </p:spPr>
        <p:txBody>
          <a:bodyPr/>
          <a:lstStyle/>
          <a:p>
            <a:pPr algn="ctr"/>
            <a:r>
              <a:rPr lang="en-US" dirty="0" smtClean="0"/>
              <a:t>1995 UNFSA</a:t>
            </a:r>
            <a:endParaRPr lang="en-GB" dirty="0"/>
          </a:p>
        </p:txBody>
      </p:sp>
      <p:pic>
        <p:nvPicPr>
          <p:cNvPr id="12290" name="Picture 2" descr="C:\Users\Sangeetha\Desktop\Sebastian for Presentation\DSC_0560.JPG"/>
          <p:cNvPicPr>
            <a:picLocks noChangeAspect="1" noChangeArrowheads="1"/>
          </p:cNvPicPr>
          <p:nvPr/>
        </p:nvPicPr>
        <p:blipFill>
          <a:blip r:embed="rId2" cstate="email"/>
          <a:srcRect/>
          <a:stretch>
            <a:fillRect/>
          </a:stretch>
        </p:blipFill>
        <p:spPr bwMode="auto">
          <a:xfrm>
            <a:off x="3657600" y="3276600"/>
            <a:ext cx="4724400" cy="3200401"/>
          </a:xfrm>
          <a:prstGeom prst="rect">
            <a:avLst/>
          </a:prstGeom>
          <a:noFill/>
        </p:spPr>
      </p:pic>
    </p:spTree>
    <p:extLst>
      <p:ext uri="{BB962C8B-B14F-4D97-AF65-F5344CB8AC3E}">
        <p14:creationId xmlns:p14="http://schemas.microsoft.com/office/powerpoint/2010/main" val="3144612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5181600" cy="4525963"/>
          </a:xfrm>
        </p:spPr>
        <p:txBody>
          <a:bodyPr>
            <a:normAutofit fontScale="92500"/>
          </a:bodyPr>
          <a:lstStyle/>
          <a:p>
            <a:r>
              <a:rPr lang="en-US" dirty="0" smtClean="0"/>
              <a:t>Part of international customary law</a:t>
            </a:r>
          </a:p>
          <a:p>
            <a:r>
              <a:rPr lang="en-US" dirty="0" smtClean="0"/>
              <a:t>Combined protecting the rights of subsistence, small-scale fishers and fishworkers to a secure and just livelihood with preferential access not only to their traditional fishing grounds but also to their traditional fishery resources</a:t>
            </a:r>
          </a:p>
          <a:p>
            <a:pPr marL="0" indent="0">
              <a:buNone/>
            </a:pPr>
            <a:endParaRPr lang="en-GB" dirty="0"/>
          </a:p>
        </p:txBody>
      </p:sp>
      <p:sp>
        <p:nvSpPr>
          <p:cNvPr id="2" name="Title 1"/>
          <p:cNvSpPr>
            <a:spLocks noGrp="1"/>
          </p:cNvSpPr>
          <p:nvPr>
            <p:ph type="title"/>
          </p:nvPr>
        </p:nvSpPr>
        <p:spPr>
          <a:xfrm>
            <a:off x="457200" y="274638"/>
            <a:ext cx="8229600" cy="715962"/>
          </a:xfrm>
        </p:spPr>
        <p:txBody>
          <a:bodyPr>
            <a:normAutofit/>
          </a:bodyPr>
          <a:lstStyle/>
          <a:p>
            <a:pPr algn="ctr"/>
            <a:r>
              <a:rPr lang="en-US" sz="4000" dirty="0" smtClean="0"/>
              <a:t>1995 CCRF</a:t>
            </a:r>
            <a:endParaRPr lang="en-GB" sz="4000" dirty="0"/>
          </a:p>
        </p:txBody>
      </p:sp>
      <p:pic>
        <p:nvPicPr>
          <p:cNvPr id="4" name="Picture 2" descr="C:\Users\Sangeetha\Desktop\Sebastian for Presentation\CBD PoWPA Meeting Cote D' Ivoire 118.jpg"/>
          <p:cNvPicPr>
            <a:picLocks noChangeAspect="1" noChangeArrowheads="1"/>
          </p:cNvPicPr>
          <p:nvPr/>
        </p:nvPicPr>
        <p:blipFill>
          <a:blip r:embed="rId2" cstate="email"/>
          <a:srcRect/>
          <a:stretch>
            <a:fillRect/>
          </a:stretch>
        </p:blipFill>
        <p:spPr bwMode="auto">
          <a:xfrm>
            <a:off x="5257800" y="1524000"/>
            <a:ext cx="3575050" cy="4491038"/>
          </a:xfrm>
          <a:prstGeom prst="rect">
            <a:avLst/>
          </a:prstGeom>
          <a:noFill/>
        </p:spPr>
      </p:pic>
    </p:spTree>
    <p:extLst>
      <p:ext uri="{BB962C8B-B14F-4D97-AF65-F5344CB8AC3E}">
        <p14:creationId xmlns:p14="http://schemas.microsoft.com/office/powerpoint/2010/main" val="304455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Broadened access of small-scale artisanal fishers to </a:t>
            </a:r>
            <a:r>
              <a:rPr lang="en-US" dirty="0" smtClean="0"/>
              <a:t>marine (living)</a:t>
            </a:r>
            <a:r>
              <a:rPr lang="en-US" dirty="0" smtClean="0"/>
              <a:t> </a:t>
            </a:r>
            <a:r>
              <a:rPr lang="en-US" dirty="0" smtClean="0"/>
              <a:t>resources and markets</a:t>
            </a:r>
            <a:endParaRPr lang="en-GB"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2012 Rio+20 Outcome Document and 2016 SDG </a:t>
            </a:r>
            <a:r>
              <a:rPr lang="en-US" dirty="0" smtClean="0"/>
              <a:t>14.b</a:t>
            </a:r>
            <a:r>
              <a:rPr lang="en-US" dirty="0" smtClean="0"/>
              <a:t/>
            </a:r>
            <a:br>
              <a:rPr lang="en-US" dirty="0" smtClean="0"/>
            </a:br>
            <a:endParaRPr lang="en-GB" dirty="0"/>
          </a:p>
        </p:txBody>
      </p:sp>
      <p:pic>
        <p:nvPicPr>
          <p:cNvPr id="13315" name="Picture 3" descr="C:\Users\Sangeetha\Desktop\Sebastian for Presentation\211_Sam62_FINAL.jpg"/>
          <p:cNvPicPr>
            <a:picLocks noChangeAspect="1" noChangeArrowheads="1"/>
          </p:cNvPicPr>
          <p:nvPr/>
        </p:nvPicPr>
        <p:blipFill>
          <a:blip r:embed="rId2" cstate="email"/>
          <a:srcRect/>
          <a:stretch>
            <a:fillRect/>
          </a:stretch>
        </p:blipFill>
        <p:spPr bwMode="auto">
          <a:xfrm>
            <a:off x="3810000" y="3048000"/>
            <a:ext cx="4870688" cy="3352800"/>
          </a:xfrm>
          <a:prstGeom prst="rect">
            <a:avLst/>
          </a:prstGeom>
          <a:noFill/>
        </p:spPr>
      </p:pic>
    </p:spTree>
    <p:extLst>
      <p:ext uri="{BB962C8B-B14F-4D97-AF65-F5344CB8AC3E}">
        <p14:creationId xmlns:p14="http://schemas.microsoft.com/office/powerpoint/2010/main" val="10498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r>
              <a:rPr lang="en-US" dirty="0"/>
              <a:t>F</a:t>
            </a:r>
            <a:r>
              <a:rPr lang="en-US" dirty="0" smtClean="0"/>
              <a:t>ormation of World Forum of Fish Harvesters &amp; Fish Workers (WFF) in 1997 to protect, defend and strengthen communities that are dependent on fisheries resources for their livelihood; and the emergence of World Forum of Fisher Peoples (WFFP) in 2000</a:t>
            </a:r>
            <a:endParaRPr lang="en-GB" dirty="0"/>
          </a:p>
        </p:txBody>
      </p:sp>
      <p:sp>
        <p:nvSpPr>
          <p:cNvPr id="2" name="Title 1"/>
          <p:cNvSpPr>
            <a:spLocks noGrp="1"/>
          </p:cNvSpPr>
          <p:nvPr>
            <p:ph type="title"/>
          </p:nvPr>
        </p:nvSpPr>
        <p:spPr/>
        <p:txBody>
          <a:bodyPr/>
          <a:lstStyle/>
          <a:p>
            <a:pPr algn="ctr"/>
            <a:r>
              <a:rPr lang="en-US" dirty="0" smtClean="0"/>
              <a:t>Formation of World Forums</a:t>
            </a:r>
            <a:endParaRPr lang="en-GB" dirty="0"/>
          </a:p>
        </p:txBody>
      </p:sp>
    </p:spTree>
    <p:extLst>
      <p:ext uri="{BB962C8B-B14F-4D97-AF65-F5344CB8AC3E}">
        <p14:creationId xmlns:p14="http://schemas.microsoft.com/office/powerpoint/2010/main" val="173065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smtClean="0">
                <a:solidFill>
                  <a:schemeClr val="accent2"/>
                </a:solidFill>
              </a:rPr>
              <a:t>Protecting the environment is essential to the wellbeing and enjoyment of basic human rights</a:t>
            </a:r>
            <a:endParaRPr lang="en-GB" dirty="0">
              <a:solidFill>
                <a:schemeClr val="accent2"/>
              </a:solidFill>
            </a:endParaRPr>
          </a:p>
        </p:txBody>
      </p:sp>
      <p:sp>
        <p:nvSpPr>
          <p:cNvPr id="2" name="Title 1"/>
          <p:cNvSpPr>
            <a:spLocks noGrp="1"/>
          </p:cNvSpPr>
          <p:nvPr>
            <p:ph type="title"/>
          </p:nvPr>
        </p:nvSpPr>
        <p:spPr>
          <a:xfrm>
            <a:off x="533400" y="381000"/>
            <a:ext cx="8229600" cy="1143000"/>
          </a:xfrm>
        </p:spPr>
        <p:txBody>
          <a:bodyPr>
            <a:normAutofit fontScale="90000"/>
          </a:bodyPr>
          <a:lstStyle/>
          <a:p>
            <a:r>
              <a:rPr lang="en-US" dirty="0" smtClean="0"/>
              <a:t>UN Conference on the Human Environment 1972</a:t>
            </a:r>
            <a:endParaRPr lang="en-GB" dirty="0"/>
          </a:p>
        </p:txBody>
      </p:sp>
      <p:pic>
        <p:nvPicPr>
          <p:cNvPr id="1026" name="Picture 2" descr="C:\Users\Sangeetha\Desktop\Sebastian for Presentation\009 coastal-pollution.jpg"/>
          <p:cNvPicPr>
            <a:picLocks noChangeAspect="1" noChangeArrowheads="1"/>
          </p:cNvPicPr>
          <p:nvPr/>
        </p:nvPicPr>
        <p:blipFill>
          <a:blip r:embed="rId2" cstate="email"/>
          <a:srcRect/>
          <a:stretch>
            <a:fillRect/>
          </a:stretch>
        </p:blipFill>
        <p:spPr bwMode="auto">
          <a:xfrm>
            <a:off x="3581400" y="3084446"/>
            <a:ext cx="4895850" cy="3240154"/>
          </a:xfrm>
          <a:prstGeom prst="rect">
            <a:avLst/>
          </a:prstGeom>
          <a:noFill/>
        </p:spPr>
      </p:pic>
    </p:spTree>
    <p:extLst>
      <p:ext uri="{BB962C8B-B14F-4D97-AF65-F5344CB8AC3E}">
        <p14:creationId xmlns:p14="http://schemas.microsoft.com/office/powerpoint/2010/main" val="3604363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1"/>
            <a:ext cx="8915400" cy="3047999"/>
          </a:xfrm>
        </p:spPr>
        <p:txBody>
          <a:bodyPr>
            <a:normAutofit fontScale="92500"/>
          </a:bodyPr>
          <a:lstStyle/>
          <a:p>
            <a:r>
              <a:rPr lang="en-US" dirty="0" smtClean="0"/>
              <a:t>1996 Rome Declaration on World Food Security (World Food Summit) recognized the connection between food security and sustainable management of natural resources, the fundamental role of food producers including fishers and the </a:t>
            </a:r>
            <a:r>
              <a:rPr lang="en-US" dirty="0" smtClean="0">
                <a:solidFill>
                  <a:schemeClr val="accent2"/>
                </a:solidFill>
              </a:rPr>
              <a:t>need to promote and protect all human rights and fundamental freedoms to realize food security for all</a:t>
            </a:r>
            <a:endParaRPr lang="en-GB" dirty="0">
              <a:solidFill>
                <a:schemeClr val="accent2"/>
              </a:solidFill>
            </a:endParaRPr>
          </a:p>
        </p:txBody>
      </p:sp>
      <p:sp>
        <p:nvSpPr>
          <p:cNvPr id="2" name="Title 1"/>
          <p:cNvSpPr>
            <a:spLocks noGrp="1"/>
          </p:cNvSpPr>
          <p:nvPr>
            <p:ph type="title"/>
          </p:nvPr>
        </p:nvSpPr>
        <p:spPr/>
        <p:txBody>
          <a:bodyPr>
            <a:noAutofit/>
          </a:bodyPr>
          <a:lstStyle/>
          <a:p>
            <a:r>
              <a:rPr lang="en-US" sz="3200" dirty="0" smtClean="0"/>
              <a:t>Human rights of fishers and fishworkers</a:t>
            </a:r>
            <a:endParaRPr lang="en-GB" sz="3200" dirty="0"/>
          </a:p>
        </p:txBody>
      </p:sp>
      <p:pic>
        <p:nvPicPr>
          <p:cNvPr id="14338" name="Picture 2" descr="C:\Users\Sangeetha\Downloads\India Sunderban.JPG"/>
          <p:cNvPicPr>
            <a:picLocks noChangeAspect="1" noChangeArrowheads="1"/>
          </p:cNvPicPr>
          <p:nvPr/>
        </p:nvPicPr>
        <p:blipFill>
          <a:blip r:embed="rId2" cstate="email"/>
          <a:srcRect/>
          <a:stretch>
            <a:fillRect/>
          </a:stretch>
        </p:blipFill>
        <p:spPr bwMode="auto">
          <a:xfrm>
            <a:off x="0" y="3962400"/>
            <a:ext cx="9144000" cy="2895600"/>
          </a:xfrm>
          <a:prstGeom prst="rect">
            <a:avLst/>
          </a:prstGeom>
          <a:noFill/>
        </p:spPr>
      </p:pic>
    </p:spTree>
    <p:extLst>
      <p:ext uri="{BB962C8B-B14F-4D97-AF65-F5344CB8AC3E}">
        <p14:creationId xmlns:p14="http://schemas.microsoft.com/office/powerpoint/2010/main" val="404666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5791200" cy="5071872"/>
          </a:xfrm>
        </p:spPr>
        <p:txBody>
          <a:bodyPr>
            <a:normAutofit fontScale="85000" lnSpcReduction="20000"/>
          </a:bodyPr>
          <a:lstStyle/>
          <a:p>
            <a:r>
              <a:rPr lang="en-US" dirty="0" smtClean="0"/>
              <a:t>Ability to make development sustainable to ensure that it meets the needs of the present without compromising the ability of future generations to meet their own needs</a:t>
            </a:r>
          </a:p>
          <a:p>
            <a:pPr lvl="1"/>
            <a:r>
              <a:rPr lang="en-US" dirty="0" err="1" smtClean="0"/>
              <a:t>Brundtland</a:t>
            </a:r>
            <a:r>
              <a:rPr lang="en-US" dirty="0" smtClean="0"/>
              <a:t> Commission Report (1987)</a:t>
            </a:r>
          </a:p>
          <a:p>
            <a:r>
              <a:rPr lang="en-US" dirty="0" smtClean="0"/>
              <a:t>Poverty eradication is an indispensable requirement for sustainable development</a:t>
            </a:r>
          </a:p>
          <a:p>
            <a:pPr lvl="1"/>
            <a:r>
              <a:rPr lang="en-US" dirty="0" smtClean="0"/>
              <a:t>Rio Declaration on Environment and Development (1992)</a:t>
            </a:r>
          </a:p>
          <a:p>
            <a:r>
              <a:rPr lang="en-US" dirty="0" smtClean="0"/>
              <a:t>Integrating economic, social and environmental aspects and their linkages are necessary to mainstream sustainable development at all levels</a:t>
            </a:r>
          </a:p>
          <a:p>
            <a:pPr lvl="1"/>
            <a:r>
              <a:rPr lang="en-US" dirty="0" smtClean="0"/>
              <a:t>Rio+20 Outcome </a:t>
            </a:r>
            <a:r>
              <a:rPr lang="en-US" dirty="0" smtClean="0"/>
              <a:t>Document (2012)</a:t>
            </a:r>
            <a:endParaRPr lang="en-US" dirty="0" smtClean="0"/>
          </a:p>
          <a:p>
            <a:endParaRPr lang="en-US" dirty="0"/>
          </a:p>
          <a:p>
            <a:endParaRPr lang="en-US" dirty="0" smtClean="0"/>
          </a:p>
          <a:p>
            <a:endParaRPr lang="en-GB" dirty="0"/>
          </a:p>
        </p:txBody>
      </p:sp>
      <p:sp>
        <p:nvSpPr>
          <p:cNvPr id="2" name="Title 1"/>
          <p:cNvSpPr>
            <a:spLocks noGrp="1"/>
          </p:cNvSpPr>
          <p:nvPr>
            <p:ph type="title"/>
          </p:nvPr>
        </p:nvSpPr>
        <p:spPr>
          <a:xfrm>
            <a:off x="457200" y="0"/>
            <a:ext cx="8229600" cy="1249362"/>
          </a:xfrm>
        </p:spPr>
        <p:txBody>
          <a:bodyPr>
            <a:normAutofit fontScale="90000"/>
          </a:bodyPr>
          <a:lstStyle/>
          <a:p>
            <a:r>
              <a:rPr lang="en-US" dirty="0" smtClean="0"/>
              <a:t>What is sustainable development?</a:t>
            </a:r>
            <a:endParaRPr lang="en-GB" dirty="0"/>
          </a:p>
        </p:txBody>
      </p:sp>
      <p:pic>
        <p:nvPicPr>
          <p:cNvPr id="4098" name="Picture 2" descr="E:\Sangeetha Backup July 2016\H\d\SANGEETHA  ALL FILES COPIES 12_08_2011\Photos  from email too\SAMUDRA cover and inside photos unused and Used photos\Samudra Used photos\SAM 60 photos\004 Dwesa day 2 on  5 August 015.JPG"/>
          <p:cNvPicPr>
            <a:picLocks noChangeAspect="1" noChangeArrowheads="1"/>
          </p:cNvPicPr>
          <p:nvPr/>
        </p:nvPicPr>
        <p:blipFill>
          <a:blip r:embed="rId2" cstate="email"/>
          <a:srcRect/>
          <a:stretch>
            <a:fillRect/>
          </a:stretch>
        </p:blipFill>
        <p:spPr bwMode="auto">
          <a:xfrm rot="10800000" flipH="1" flipV="1">
            <a:off x="5791200" y="1371600"/>
            <a:ext cx="3048000" cy="4951451"/>
          </a:xfrm>
          <a:prstGeom prst="rect">
            <a:avLst/>
          </a:prstGeom>
          <a:noFill/>
        </p:spPr>
      </p:pic>
    </p:spTree>
    <p:extLst>
      <p:ext uri="{BB962C8B-B14F-4D97-AF65-F5344CB8AC3E}">
        <p14:creationId xmlns:p14="http://schemas.microsoft.com/office/powerpoint/2010/main" val="330061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5867400" cy="4953000"/>
          </a:xfrm>
        </p:spPr>
        <p:txBody>
          <a:bodyPr>
            <a:normAutofit fontScale="92500" lnSpcReduction="10000"/>
          </a:bodyPr>
          <a:lstStyle/>
          <a:p>
            <a:r>
              <a:rPr lang="en-US" dirty="0" smtClean="0"/>
              <a:t>All entities of the UN system to mainstream human rights into their activities and programmes (1997)</a:t>
            </a:r>
          </a:p>
          <a:p>
            <a:r>
              <a:rPr lang="en-US" dirty="0" smtClean="0"/>
              <a:t>2000 UN Millennium Declaration: Need to strive for the full protection and promotion of civil, political, economic, social and cultural rights; respect for and protection of the rights of migrant workers and their families; to combat </a:t>
            </a:r>
            <a:r>
              <a:rPr lang="en-US" dirty="0" smtClean="0"/>
              <a:t>all </a:t>
            </a:r>
            <a:r>
              <a:rPr lang="en-US" dirty="0" smtClean="0"/>
              <a:t>forms of </a:t>
            </a:r>
            <a:r>
              <a:rPr lang="en-US" dirty="0"/>
              <a:t>violence against </a:t>
            </a:r>
            <a:r>
              <a:rPr lang="en-US" dirty="0" smtClean="0"/>
              <a:t>women</a:t>
            </a:r>
          </a:p>
          <a:p>
            <a:endParaRPr lang="en-GB" dirty="0"/>
          </a:p>
        </p:txBody>
      </p:sp>
      <p:sp>
        <p:nvSpPr>
          <p:cNvPr id="2" name="Title 1"/>
          <p:cNvSpPr>
            <a:spLocks noGrp="1"/>
          </p:cNvSpPr>
          <p:nvPr>
            <p:ph type="title"/>
          </p:nvPr>
        </p:nvSpPr>
        <p:spPr>
          <a:xfrm>
            <a:off x="381000" y="76200"/>
            <a:ext cx="8229600" cy="1143000"/>
          </a:xfrm>
        </p:spPr>
        <p:txBody>
          <a:bodyPr>
            <a:normAutofit/>
          </a:bodyPr>
          <a:lstStyle/>
          <a:p>
            <a:pPr algn="ctr"/>
            <a:r>
              <a:rPr lang="en-US" sz="3600" dirty="0" smtClean="0"/>
              <a:t>UN </a:t>
            </a:r>
            <a:r>
              <a:rPr lang="en-US" sz="3600" dirty="0" err="1" smtClean="0"/>
              <a:t>Programme</a:t>
            </a:r>
            <a:r>
              <a:rPr lang="en-US" sz="3600" dirty="0" smtClean="0"/>
              <a:t> for Reform</a:t>
            </a:r>
            <a:endParaRPr lang="en-GB" sz="3600" dirty="0"/>
          </a:p>
        </p:txBody>
      </p:sp>
      <p:pic>
        <p:nvPicPr>
          <p:cNvPr id="9218" name="Picture 2" descr="E:\Sangeetha Backup July 2016\D\f\F\Pictures 10-09-2014\PIC148\ILO Photos\Purse seine boat returning Thailand - ILO 2012.jpg"/>
          <p:cNvPicPr>
            <a:picLocks noChangeAspect="1" noChangeArrowheads="1"/>
          </p:cNvPicPr>
          <p:nvPr/>
        </p:nvPicPr>
        <p:blipFill>
          <a:blip r:embed="rId2" cstate="email"/>
          <a:srcRect/>
          <a:stretch>
            <a:fillRect/>
          </a:stretch>
        </p:blipFill>
        <p:spPr bwMode="auto">
          <a:xfrm>
            <a:off x="5791200" y="1357103"/>
            <a:ext cx="3070004" cy="4586497"/>
          </a:xfrm>
          <a:prstGeom prst="rect">
            <a:avLst/>
          </a:prstGeom>
          <a:noFill/>
        </p:spPr>
      </p:pic>
    </p:spTree>
    <p:extLst>
      <p:ext uri="{BB962C8B-B14F-4D97-AF65-F5344CB8AC3E}">
        <p14:creationId xmlns:p14="http://schemas.microsoft.com/office/powerpoint/2010/main" val="1028880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2"/>
                </a:solidFill>
              </a:rPr>
              <a:t>Protecting and promoting human rights, including the right to development, were recognized as essential for achieving sustainable development and to ensure that sustainable development benefited all</a:t>
            </a:r>
            <a:endParaRPr lang="en-GB" dirty="0">
              <a:solidFill>
                <a:schemeClr val="accent2"/>
              </a:solidFill>
            </a:endParaRPr>
          </a:p>
        </p:txBody>
      </p:sp>
      <p:sp>
        <p:nvSpPr>
          <p:cNvPr id="2" name="Title 1"/>
          <p:cNvSpPr>
            <a:spLocks noGrp="1"/>
          </p:cNvSpPr>
          <p:nvPr>
            <p:ph type="title"/>
          </p:nvPr>
        </p:nvSpPr>
        <p:spPr/>
        <p:txBody>
          <a:bodyPr>
            <a:noAutofit/>
          </a:bodyPr>
          <a:lstStyle/>
          <a:p>
            <a:r>
              <a:rPr lang="en-US" sz="3200" dirty="0" smtClean="0"/>
              <a:t>2002 World Summit on Sustainable Development </a:t>
            </a:r>
            <a:endParaRPr lang="en-GB" sz="3200" dirty="0"/>
          </a:p>
        </p:txBody>
      </p:sp>
      <p:pic>
        <p:nvPicPr>
          <p:cNvPr id="16386" name="Picture 2" descr="C:\Users\Sangeetha\Desktop\Sebastian for Presentation\263_Sam75_e_full.jpg"/>
          <p:cNvPicPr>
            <a:picLocks noChangeAspect="1" noChangeArrowheads="1"/>
          </p:cNvPicPr>
          <p:nvPr/>
        </p:nvPicPr>
        <p:blipFill>
          <a:blip r:embed="rId2"/>
          <a:srcRect/>
          <a:stretch>
            <a:fillRect/>
          </a:stretch>
        </p:blipFill>
        <p:spPr bwMode="auto">
          <a:xfrm>
            <a:off x="3886200" y="3635434"/>
            <a:ext cx="4191000" cy="2917822"/>
          </a:xfrm>
          <a:prstGeom prst="rect">
            <a:avLst/>
          </a:prstGeom>
          <a:noFill/>
        </p:spPr>
      </p:pic>
    </p:spTree>
    <p:extLst>
      <p:ext uri="{BB962C8B-B14F-4D97-AF65-F5344CB8AC3E}">
        <p14:creationId xmlns:p14="http://schemas.microsoft.com/office/powerpoint/2010/main" val="3465636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876800" cy="4919472"/>
          </a:xfrm>
        </p:spPr>
        <p:txBody>
          <a:bodyPr>
            <a:normAutofit fontScale="85000" lnSpcReduction="10000"/>
          </a:bodyPr>
          <a:lstStyle/>
          <a:p>
            <a:r>
              <a:rPr lang="en-US" dirty="0" smtClean="0"/>
              <a:t>All programmes and policies of the UN and its agencies to further the realization of human rights (as in UDHR) and other international human rights instruments; human rights standards contained in, and principles derived from, these human rights instruments were to guide all programmes; develop capacity of duty bearers to meet their obligations and rights holders to claim their rights</a:t>
            </a:r>
            <a:endParaRPr lang="en-GB" dirty="0"/>
          </a:p>
        </p:txBody>
      </p:sp>
      <p:sp>
        <p:nvSpPr>
          <p:cNvPr id="2" name="Title 1"/>
          <p:cNvSpPr>
            <a:spLocks noGrp="1"/>
          </p:cNvSpPr>
          <p:nvPr>
            <p:ph type="title"/>
          </p:nvPr>
        </p:nvSpPr>
        <p:spPr/>
        <p:txBody>
          <a:bodyPr>
            <a:noAutofit/>
          </a:bodyPr>
          <a:lstStyle/>
          <a:p>
            <a:r>
              <a:rPr lang="en-US" sz="3200" dirty="0" smtClean="0"/>
              <a:t>2003 UN Inter-agency Workshop on Human Rights-based </a:t>
            </a:r>
            <a:r>
              <a:rPr lang="en-US" sz="3200" dirty="0" smtClean="0"/>
              <a:t>Approach (HRBA)</a:t>
            </a:r>
            <a:endParaRPr lang="en-GB" sz="3200" dirty="0"/>
          </a:p>
        </p:txBody>
      </p:sp>
      <p:pic>
        <p:nvPicPr>
          <p:cNvPr id="17410" name="Picture 2" descr="C:\Users\Sangeetha\Desktop\Sebastian for Presentation\011 Back cover 18417.jpg"/>
          <p:cNvPicPr>
            <a:picLocks noChangeAspect="1" noChangeArrowheads="1"/>
          </p:cNvPicPr>
          <p:nvPr/>
        </p:nvPicPr>
        <p:blipFill>
          <a:blip r:embed="rId2" cstate="email"/>
          <a:srcRect/>
          <a:stretch>
            <a:fillRect/>
          </a:stretch>
        </p:blipFill>
        <p:spPr bwMode="auto">
          <a:xfrm>
            <a:off x="5257800" y="1524000"/>
            <a:ext cx="3429000" cy="4826560"/>
          </a:xfrm>
          <a:prstGeom prst="rect">
            <a:avLst/>
          </a:prstGeom>
          <a:noFill/>
        </p:spPr>
      </p:pic>
    </p:spTree>
    <p:extLst>
      <p:ext uri="{BB962C8B-B14F-4D97-AF65-F5344CB8AC3E}">
        <p14:creationId xmlns:p14="http://schemas.microsoft.com/office/powerpoint/2010/main" val="3925081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Recognized the importance </a:t>
            </a:r>
            <a:r>
              <a:rPr lang="en-US" dirty="0" smtClean="0"/>
              <a:t>of HRBA</a:t>
            </a:r>
            <a:r>
              <a:rPr lang="en-US" dirty="0" smtClean="0"/>
              <a:t>, democracy and </a:t>
            </a:r>
            <a:r>
              <a:rPr lang="en-US" dirty="0" smtClean="0">
                <a:solidFill>
                  <a:srgbClr val="FF0000"/>
                </a:solidFill>
              </a:rPr>
              <a:t>good governance</a:t>
            </a:r>
            <a:r>
              <a:rPr lang="en-US" dirty="0" smtClean="0"/>
              <a:t> to food security</a:t>
            </a:r>
          </a:p>
          <a:p>
            <a:r>
              <a:rPr lang="en-US" dirty="0" smtClean="0"/>
              <a:t>HRBA required not only addressing the final outcome but also proposing ways and tools by which the goal was to be achieved</a:t>
            </a:r>
          </a:p>
          <a:p>
            <a:r>
              <a:rPr lang="en-US" dirty="0" smtClean="0"/>
              <a:t>States were to empower individuals and CSOs to make demands on their governments</a:t>
            </a:r>
          </a:p>
          <a:p>
            <a:r>
              <a:rPr lang="en-US" dirty="0" smtClean="0"/>
              <a:t>Governments to improve </a:t>
            </a:r>
            <a:r>
              <a:rPr lang="en-US" dirty="0" smtClean="0">
                <a:solidFill>
                  <a:srgbClr val="FF0000"/>
                </a:solidFill>
              </a:rPr>
              <a:t>governance</a:t>
            </a:r>
            <a:r>
              <a:rPr lang="en-US" dirty="0" smtClean="0"/>
              <a:t>, address needs of people, and ensure accountability and transparency of decision-making processes</a:t>
            </a:r>
            <a:endParaRPr lang="en-GB" dirty="0"/>
          </a:p>
        </p:txBody>
      </p:sp>
      <p:sp>
        <p:nvSpPr>
          <p:cNvPr id="2" name="Title 1"/>
          <p:cNvSpPr>
            <a:spLocks noGrp="1"/>
          </p:cNvSpPr>
          <p:nvPr>
            <p:ph type="title"/>
          </p:nvPr>
        </p:nvSpPr>
        <p:spPr/>
        <p:txBody>
          <a:bodyPr/>
          <a:lstStyle/>
          <a:p>
            <a:r>
              <a:rPr lang="en-US" dirty="0" smtClean="0"/>
              <a:t>2004 Right to Food Guidelines</a:t>
            </a:r>
            <a:endParaRPr lang="en-GB" dirty="0"/>
          </a:p>
        </p:txBody>
      </p:sp>
    </p:spTree>
    <p:extLst>
      <p:ext uri="{BB962C8B-B14F-4D97-AF65-F5344CB8AC3E}">
        <p14:creationId xmlns:p14="http://schemas.microsoft.com/office/powerpoint/2010/main" val="1428848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5071872"/>
          </a:xfrm>
        </p:spPr>
        <p:txBody>
          <a:bodyPr>
            <a:normAutofit/>
          </a:bodyPr>
          <a:lstStyle/>
          <a:p>
            <a:r>
              <a:rPr lang="en-US" dirty="0" smtClean="0"/>
              <a:t>To reach “a greater number of the world’s fishers, particularly those working on board smaller vessels” to protect and promote decent work and living conditions on board fishing vessels</a:t>
            </a:r>
          </a:p>
          <a:p>
            <a:r>
              <a:rPr lang="en-US" dirty="0" smtClean="0"/>
              <a:t>First legally-binding                                   instrument that protects                                          the human rights of                                              fishers also on board                                               small-scale fishing                                          vessels</a:t>
            </a:r>
          </a:p>
          <a:p>
            <a:pPr marL="0" indent="0">
              <a:buNone/>
            </a:pPr>
            <a:endParaRPr lang="en-GB" dirty="0"/>
          </a:p>
        </p:txBody>
      </p:sp>
      <p:sp>
        <p:nvSpPr>
          <p:cNvPr id="2" name="Title 1"/>
          <p:cNvSpPr>
            <a:spLocks noGrp="1"/>
          </p:cNvSpPr>
          <p:nvPr>
            <p:ph type="title"/>
          </p:nvPr>
        </p:nvSpPr>
        <p:spPr/>
        <p:txBody>
          <a:bodyPr>
            <a:noAutofit/>
          </a:bodyPr>
          <a:lstStyle/>
          <a:p>
            <a:r>
              <a:rPr lang="en-US" sz="3200" dirty="0" smtClean="0"/>
              <a:t>ILO Work in Fishing Convention, 2007</a:t>
            </a:r>
            <a:endParaRPr lang="en-GB" sz="3200" dirty="0"/>
          </a:p>
        </p:txBody>
      </p:sp>
      <p:pic>
        <p:nvPicPr>
          <p:cNvPr id="18434" name="Picture 2" descr="C:\Users\Sangeetha\Desktop\Sebastian for Presentation\139_BOBLME_Report_27_Oct_2014.jpg"/>
          <p:cNvPicPr>
            <a:picLocks noChangeAspect="1" noChangeArrowheads="1"/>
          </p:cNvPicPr>
          <p:nvPr/>
        </p:nvPicPr>
        <p:blipFill>
          <a:blip r:embed="rId2" cstate="email"/>
          <a:srcRect/>
          <a:stretch>
            <a:fillRect/>
          </a:stretch>
        </p:blipFill>
        <p:spPr bwMode="auto">
          <a:xfrm>
            <a:off x="4800600" y="3276600"/>
            <a:ext cx="3810000" cy="2971800"/>
          </a:xfrm>
          <a:prstGeom prst="rect">
            <a:avLst/>
          </a:prstGeom>
          <a:noFill/>
        </p:spPr>
      </p:pic>
    </p:spTree>
    <p:extLst>
      <p:ext uri="{BB962C8B-B14F-4D97-AF65-F5344CB8AC3E}">
        <p14:creationId xmlns:p14="http://schemas.microsoft.com/office/powerpoint/2010/main" val="201677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For the first time, COFI discussed international human rights instruments and stressed how recognition of human rights principles could help eradicate poverty and adoption of responsible fisheries practices (poverty as </a:t>
            </a:r>
            <a:r>
              <a:rPr lang="en-US" dirty="0" smtClean="0"/>
              <a:t>the </a:t>
            </a:r>
            <a:r>
              <a:rPr lang="en-US" dirty="0" smtClean="0"/>
              <a:t>main cause of overexploitation of fisheries resources)</a:t>
            </a:r>
          </a:p>
          <a:p>
            <a:r>
              <a:rPr lang="en-US" dirty="0" smtClean="0"/>
              <a:t>Decides to hold an international conference on small-scale fisheries</a:t>
            </a:r>
            <a:endParaRPr lang="en-GB" dirty="0"/>
          </a:p>
        </p:txBody>
      </p:sp>
      <p:sp>
        <p:nvSpPr>
          <p:cNvPr id="2" name="Title 1"/>
          <p:cNvSpPr>
            <a:spLocks noGrp="1"/>
          </p:cNvSpPr>
          <p:nvPr>
            <p:ph type="title"/>
          </p:nvPr>
        </p:nvSpPr>
        <p:spPr/>
        <p:txBody>
          <a:bodyPr/>
          <a:lstStyle/>
          <a:p>
            <a:r>
              <a:rPr lang="en-US" dirty="0" smtClean="0"/>
              <a:t>2007 COFI</a:t>
            </a:r>
            <a:endParaRPr lang="en-GB" dirty="0"/>
          </a:p>
        </p:txBody>
      </p:sp>
    </p:spTree>
    <p:extLst>
      <p:ext uri="{BB962C8B-B14F-4D97-AF65-F5344CB8AC3E}">
        <p14:creationId xmlns:p14="http://schemas.microsoft.com/office/powerpoint/2010/main" val="698332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014472"/>
          </a:xfrm>
        </p:spPr>
        <p:txBody>
          <a:bodyPr>
            <a:normAutofit fontScale="92500" lnSpcReduction="20000"/>
          </a:bodyPr>
          <a:lstStyle/>
          <a:p>
            <a:r>
              <a:rPr lang="en-US" dirty="0" smtClean="0"/>
              <a:t>Called for an international instrument on small-scale fisheries</a:t>
            </a:r>
          </a:p>
          <a:p>
            <a:r>
              <a:rPr lang="en-US" dirty="0" smtClean="0">
                <a:solidFill>
                  <a:schemeClr val="accent2"/>
                </a:solidFill>
              </a:rPr>
              <a:t>Protecting human rights is critical to achieve sustainable development</a:t>
            </a:r>
          </a:p>
          <a:p>
            <a:r>
              <a:rPr lang="en-US" dirty="0" smtClean="0"/>
              <a:t>CSO </a:t>
            </a:r>
            <a:r>
              <a:rPr lang="en-US" dirty="0" smtClean="0"/>
              <a:t>statement—WFF, WFFP, ICSF, IPC, SDF-- </a:t>
            </a:r>
            <a:r>
              <a:rPr lang="en-US" dirty="0" smtClean="0"/>
              <a:t>focusing on securing access rights, post-harvest rights and human rights of small-scale and indigenous fishing communities and seeking a chapter in the CCRF on SSF</a:t>
            </a:r>
          </a:p>
          <a:p>
            <a:pPr marL="0" indent="0">
              <a:buNone/>
            </a:pPr>
            <a:endParaRPr lang="en-GB" dirty="0"/>
          </a:p>
        </p:txBody>
      </p:sp>
      <p:sp>
        <p:nvSpPr>
          <p:cNvPr id="2" name="Title 1"/>
          <p:cNvSpPr>
            <a:spLocks noGrp="1"/>
          </p:cNvSpPr>
          <p:nvPr>
            <p:ph type="title"/>
          </p:nvPr>
        </p:nvSpPr>
        <p:spPr>
          <a:xfrm>
            <a:off x="457200" y="0"/>
            <a:ext cx="8229600" cy="1143000"/>
          </a:xfrm>
        </p:spPr>
        <p:txBody>
          <a:bodyPr>
            <a:noAutofit/>
          </a:bodyPr>
          <a:lstStyle/>
          <a:p>
            <a:r>
              <a:rPr lang="en-US" sz="2800" dirty="0" smtClean="0"/>
              <a:t>2008 Global Conference on Small-scale Fisheries</a:t>
            </a:r>
            <a:endParaRPr lang="en-GB" sz="2800" dirty="0"/>
          </a:p>
        </p:txBody>
      </p:sp>
      <p:pic>
        <p:nvPicPr>
          <p:cNvPr id="10242" name="Picture 2" descr="E:\Sangeetha Backup July 2016\Z\e\e\ICSF 25\2008 4SSF Bangkok\Ramya Pictures 2008\IMG_1264.jpg"/>
          <p:cNvPicPr>
            <a:picLocks noChangeAspect="1" noChangeArrowheads="1"/>
          </p:cNvPicPr>
          <p:nvPr/>
        </p:nvPicPr>
        <p:blipFill>
          <a:blip r:embed="rId2" cstate="email"/>
          <a:srcRect/>
          <a:stretch>
            <a:fillRect/>
          </a:stretch>
        </p:blipFill>
        <p:spPr bwMode="auto">
          <a:xfrm>
            <a:off x="3733800" y="4133850"/>
            <a:ext cx="3657600" cy="2495550"/>
          </a:xfrm>
          <a:prstGeom prst="rect">
            <a:avLst/>
          </a:prstGeom>
          <a:noFill/>
        </p:spPr>
      </p:pic>
    </p:spTree>
    <p:extLst>
      <p:ext uri="{BB962C8B-B14F-4D97-AF65-F5344CB8AC3E}">
        <p14:creationId xmlns:p14="http://schemas.microsoft.com/office/powerpoint/2010/main" val="873820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angeetha\Desktop\Sebastian for Presentation\Pages from ICSF english.jpg"/>
          <p:cNvPicPr>
            <a:picLocks noChangeAspect="1" noChangeArrowheads="1"/>
          </p:cNvPicPr>
          <p:nvPr/>
        </p:nvPicPr>
        <p:blipFill>
          <a:blip r:embed="rId2" cstate="email"/>
          <a:srcRect/>
          <a:stretch>
            <a:fillRect/>
          </a:stretch>
        </p:blipFill>
        <p:spPr bwMode="auto">
          <a:xfrm>
            <a:off x="5888364" y="3059291"/>
            <a:ext cx="2253368" cy="2960509"/>
          </a:xfrm>
          <a:prstGeom prst="rect">
            <a:avLst/>
          </a:prstGeom>
          <a:noFill/>
        </p:spPr>
      </p:pic>
      <p:sp>
        <p:nvSpPr>
          <p:cNvPr id="3" name="Content Placeholder 2"/>
          <p:cNvSpPr>
            <a:spLocks noGrp="1"/>
          </p:cNvSpPr>
          <p:nvPr>
            <p:ph idx="1"/>
          </p:nvPr>
        </p:nvSpPr>
        <p:spPr/>
        <p:txBody>
          <a:bodyPr/>
          <a:lstStyle/>
          <a:p>
            <a:r>
              <a:rPr lang="en-US" dirty="0" smtClean="0"/>
              <a:t>Approved the development of a new international instrument on small-scale fisheries in the form of international guidelines</a:t>
            </a:r>
            <a:endParaRPr lang="en-GB" dirty="0"/>
          </a:p>
        </p:txBody>
      </p:sp>
      <p:sp>
        <p:nvSpPr>
          <p:cNvPr id="2" name="Title 1"/>
          <p:cNvSpPr>
            <a:spLocks noGrp="1"/>
          </p:cNvSpPr>
          <p:nvPr>
            <p:ph type="title"/>
          </p:nvPr>
        </p:nvSpPr>
        <p:spPr/>
        <p:txBody>
          <a:bodyPr/>
          <a:lstStyle/>
          <a:p>
            <a:r>
              <a:rPr lang="en-US" dirty="0" smtClean="0"/>
              <a:t>2011 COFI </a:t>
            </a:r>
            <a:endParaRPr lang="en-GB" dirty="0"/>
          </a:p>
        </p:txBody>
      </p:sp>
      <p:pic>
        <p:nvPicPr>
          <p:cNvPr id="11266" name="Picture 2" descr="C:\Users\Sangeetha\Desktop\Sebastian for Presentation\Pages from Voluntary guidelines English.jpg"/>
          <p:cNvPicPr>
            <a:picLocks noChangeAspect="1" noChangeArrowheads="1"/>
          </p:cNvPicPr>
          <p:nvPr/>
        </p:nvPicPr>
        <p:blipFill>
          <a:blip r:embed="rId3" cstate="email">
            <a:lum contrast="-30000"/>
          </a:blip>
          <a:srcRect/>
          <a:stretch>
            <a:fillRect/>
          </a:stretch>
        </p:blipFill>
        <p:spPr bwMode="auto">
          <a:xfrm>
            <a:off x="3200400" y="2971800"/>
            <a:ext cx="2303378" cy="2984696"/>
          </a:xfrm>
          <a:prstGeom prst="rect">
            <a:avLst/>
          </a:prstGeom>
          <a:noFill/>
        </p:spPr>
      </p:pic>
    </p:spTree>
    <p:extLst>
      <p:ext uri="{BB962C8B-B14F-4D97-AF65-F5344CB8AC3E}">
        <p14:creationId xmlns:p14="http://schemas.microsoft.com/office/powerpoint/2010/main" val="2469406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Developed within the framework of human rights, tenure rights and governance</a:t>
            </a:r>
          </a:p>
          <a:p>
            <a:r>
              <a:rPr lang="en-US" dirty="0" smtClean="0"/>
              <a:t>Endorsed by the Committee on World Food Security </a:t>
            </a:r>
          </a:p>
          <a:p>
            <a:r>
              <a:rPr lang="en-US" dirty="0" smtClean="0"/>
              <a:t>Negotiations between 2009                                              and 2012 had the                                                       participation of                                                     WFFP, WFF and ICSF</a:t>
            </a:r>
            <a:endParaRPr lang="en-GB" dirty="0"/>
          </a:p>
        </p:txBody>
      </p:sp>
      <p:sp>
        <p:nvSpPr>
          <p:cNvPr id="2" name="Title 1"/>
          <p:cNvSpPr>
            <a:spLocks noGrp="1"/>
          </p:cNvSpPr>
          <p:nvPr>
            <p:ph type="title"/>
          </p:nvPr>
        </p:nvSpPr>
        <p:spPr/>
        <p:txBody>
          <a:bodyPr/>
          <a:lstStyle/>
          <a:p>
            <a:r>
              <a:rPr lang="en-US" dirty="0" smtClean="0"/>
              <a:t>2012 Tenure Guidelines</a:t>
            </a:r>
            <a:endParaRPr lang="en-GB" dirty="0"/>
          </a:p>
        </p:txBody>
      </p:sp>
      <p:pic>
        <p:nvPicPr>
          <p:cNvPr id="1026" name="Picture 2" descr="C:\Users\Sangeetha\Desktop\Sebastian for Presentation\Pages from Pages from i2801e.jpg"/>
          <p:cNvPicPr>
            <a:picLocks noChangeAspect="1" noChangeArrowheads="1"/>
          </p:cNvPicPr>
          <p:nvPr/>
        </p:nvPicPr>
        <p:blipFill>
          <a:blip r:embed="rId2">
            <a:lum contrast="-20000"/>
          </a:blip>
          <a:srcRect/>
          <a:stretch>
            <a:fillRect/>
          </a:stretch>
        </p:blipFill>
        <p:spPr bwMode="auto">
          <a:xfrm>
            <a:off x="5690192" y="3043237"/>
            <a:ext cx="2920408" cy="3433763"/>
          </a:xfrm>
          <a:prstGeom prst="rect">
            <a:avLst/>
          </a:prstGeom>
          <a:noFill/>
        </p:spPr>
      </p:pic>
    </p:spTree>
    <p:extLst>
      <p:ext uri="{BB962C8B-B14F-4D97-AF65-F5344CB8AC3E}">
        <p14:creationId xmlns:p14="http://schemas.microsoft.com/office/powerpoint/2010/main" val="1281741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15400" cy="4830763"/>
          </a:xfrm>
        </p:spPr>
        <p:txBody>
          <a:bodyPr>
            <a:normAutofit fontScale="85000" lnSpcReduction="20000"/>
          </a:bodyPr>
          <a:lstStyle/>
          <a:p>
            <a:r>
              <a:rPr lang="en-US" dirty="0" smtClean="0"/>
              <a:t>Preparatory process (2010 to 2012)</a:t>
            </a:r>
          </a:p>
          <a:p>
            <a:r>
              <a:rPr lang="en-US" dirty="0" smtClean="0"/>
              <a:t>Technical consultations (2013-14)</a:t>
            </a:r>
          </a:p>
          <a:p>
            <a:r>
              <a:rPr lang="en-US" dirty="0" smtClean="0"/>
              <a:t>2014 COFI endorses the SSF Guidelines</a:t>
            </a:r>
          </a:p>
          <a:p>
            <a:r>
              <a:rPr lang="en-US" dirty="0" smtClean="0"/>
              <a:t>“a major achievement towards ensuring secure and sustainable small-scale fisheries”</a:t>
            </a:r>
          </a:p>
          <a:p>
            <a:r>
              <a:rPr lang="en-US" dirty="0" smtClean="0"/>
              <a:t>Probably the first international instrument that explicitly recognizes the need for secure tenure rights of small-scale fishing communities to marine and inland fishery resources, to fishing grounds, and to the adjacent land</a:t>
            </a:r>
          </a:p>
          <a:p>
            <a:r>
              <a:rPr lang="en-US" dirty="0"/>
              <a:t>R</a:t>
            </a:r>
            <a:r>
              <a:rPr lang="en-US" dirty="0" smtClean="0"/>
              <a:t>esponsibilities of                                                             duty-bearing States                                                         highlighted</a:t>
            </a:r>
          </a:p>
          <a:p>
            <a:r>
              <a:rPr lang="en-US" dirty="0" smtClean="0"/>
              <a:t>Implementation process                                                                    with full support of CSOs                                                  at various levels</a:t>
            </a:r>
            <a:endParaRPr lang="en-GB" dirty="0"/>
          </a:p>
        </p:txBody>
      </p:sp>
      <p:sp>
        <p:nvSpPr>
          <p:cNvPr id="2" name="Title 1"/>
          <p:cNvSpPr>
            <a:spLocks noGrp="1"/>
          </p:cNvSpPr>
          <p:nvPr>
            <p:ph type="title"/>
          </p:nvPr>
        </p:nvSpPr>
        <p:spPr>
          <a:xfrm>
            <a:off x="533400" y="152400"/>
            <a:ext cx="8229600" cy="715962"/>
          </a:xfrm>
        </p:spPr>
        <p:txBody>
          <a:bodyPr>
            <a:normAutofit/>
          </a:bodyPr>
          <a:lstStyle/>
          <a:p>
            <a:r>
              <a:rPr lang="en-US" sz="3200" dirty="0" smtClean="0"/>
              <a:t>2014 SSF Guidelines</a:t>
            </a:r>
            <a:endParaRPr lang="en-GB" sz="3200" dirty="0"/>
          </a:p>
        </p:txBody>
      </p:sp>
      <p:pic>
        <p:nvPicPr>
          <p:cNvPr id="4" name="Picture 3"/>
          <p:cNvPicPr/>
          <p:nvPr/>
        </p:nvPicPr>
        <p:blipFill>
          <a:blip r:embed="rId2" cstate="email"/>
          <a:srcRect/>
          <a:stretch>
            <a:fillRect/>
          </a:stretch>
        </p:blipFill>
        <p:spPr bwMode="auto">
          <a:xfrm>
            <a:off x="4267200" y="3810000"/>
            <a:ext cx="4648200" cy="2971800"/>
          </a:xfrm>
          <a:prstGeom prst="rect">
            <a:avLst/>
          </a:prstGeom>
          <a:noFill/>
          <a:ln w="9525">
            <a:noFill/>
            <a:miter lim="800000"/>
            <a:headEnd/>
            <a:tailEnd/>
          </a:ln>
        </p:spPr>
      </p:pic>
    </p:spTree>
    <p:extLst>
      <p:ext uri="{BB962C8B-B14F-4D97-AF65-F5344CB8AC3E}">
        <p14:creationId xmlns:p14="http://schemas.microsoft.com/office/powerpoint/2010/main" val="214012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305800" cy="5257800"/>
          </a:xfrm>
        </p:spPr>
        <p:txBody>
          <a:bodyPr>
            <a:normAutofit fontScale="92500" lnSpcReduction="10000"/>
          </a:bodyPr>
          <a:lstStyle/>
          <a:p>
            <a:r>
              <a:rPr lang="en-US" dirty="0" smtClean="0"/>
              <a:t>Most equitable and imposes least harm on others</a:t>
            </a:r>
          </a:p>
          <a:p>
            <a:r>
              <a:rPr lang="en-US" dirty="0" smtClean="0"/>
              <a:t>Employs the largest number of fishers per unit of capital investment</a:t>
            </a:r>
          </a:p>
          <a:p>
            <a:r>
              <a:rPr lang="en-US" dirty="0" smtClean="0"/>
              <a:t>Normally uses passive or selective gear and practices</a:t>
            </a:r>
          </a:p>
          <a:p>
            <a:r>
              <a:rPr lang="en-US" dirty="0" smtClean="0"/>
              <a:t>Consumes less energy per                                 fisher</a:t>
            </a:r>
          </a:p>
          <a:p>
            <a:r>
              <a:rPr lang="en-US" dirty="0" smtClean="0"/>
              <a:t>Do not, in most cases,                                                                                               overexploit fishery resources                                                             to meet their basic needs and                                       thus compromise the ability                                                      of their future generations to                                         meet their essential needs                                             from fishing</a:t>
            </a:r>
          </a:p>
          <a:p>
            <a:endParaRPr lang="en-GB" dirty="0"/>
          </a:p>
        </p:txBody>
      </p:sp>
      <p:sp>
        <p:nvSpPr>
          <p:cNvPr id="2" name="Title 1"/>
          <p:cNvSpPr>
            <a:spLocks noGrp="1"/>
          </p:cNvSpPr>
          <p:nvPr>
            <p:ph type="title"/>
          </p:nvPr>
        </p:nvSpPr>
        <p:spPr/>
        <p:txBody>
          <a:bodyPr>
            <a:noAutofit/>
          </a:bodyPr>
          <a:lstStyle/>
          <a:p>
            <a:r>
              <a:rPr lang="en-US" sz="3200" dirty="0" smtClean="0"/>
              <a:t>Small-scale fisheries and sustainable development</a:t>
            </a:r>
            <a:endParaRPr lang="en-GB" sz="3200" dirty="0"/>
          </a:p>
        </p:txBody>
      </p:sp>
      <p:pic>
        <p:nvPicPr>
          <p:cNvPr id="5122" name="Picture 2" descr="E:\Sangeetha Backup July 2016\H\d\SANGEETHA  ALL FILES COPIES 12_08_2011\Photos  from email too\SAMUDRA cover and inside photos unused and Used photos\Samudra Used photos\SAM 65 photos\019 DSCN4094.jpeg"/>
          <p:cNvPicPr>
            <a:picLocks noChangeAspect="1" noChangeArrowheads="1"/>
          </p:cNvPicPr>
          <p:nvPr/>
        </p:nvPicPr>
        <p:blipFill>
          <a:blip r:embed="rId2" cstate="email"/>
          <a:srcRect/>
          <a:stretch>
            <a:fillRect/>
          </a:stretch>
        </p:blipFill>
        <p:spPr bwMode="auto">
          <a:xfrm>
            <a:off x="5181600" y="3043237"/>
            <a:ext cx="3587751" cy="3128963"/>
          </a:xfrm>
          <a:prstGeom prst="rect">
            <a:avLst/>
          </a:prstGeom>
          <a:noFill/>
        </p:spPr>
      </p:pic>
    </p:spTree>
    <p:extLst>
      <p:ext uri="{BB962C8B-B14F-4D97-AF65-F5344CB8AC3E}">
        <p14:creationId xmlns:p14="http://schemas.microsoft.com/office/powerpoint/2010/main" val="4190869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229600" cy="4940491"/>
          </a:xfrm>
        </p:spPr>
        <p:txBody>
          <a:bodyPr>
            <a:normAutofit fontScale="92500" lnSpcReduction="10000"/>
          </a:bodyPr>
          <a:lstStyle/>
          <a:p>
            <a:r>
              <a:rPr lang="en-US" dirty="0" smtClean="0"/>
              <a:t>How does one transform lives and livelihoods of small-scale fishers and fishing communities at national and subnational levels with the aid of these instruments?</a:t>
            </a:r>
          </a:p>
          <a:p>
            <a:r>
              <a:rPr lang="en-US" dirty="0" smtClean="0"/>
              <a:t>How does one generate political will to make duty-bearing </a:t>
            </a:r>
            <a:r>
              <a:rPr lang="en-US" dirty="0" smtClean="0"/>
              <a:t>State and non-State actors </a:t>
            </a:r>
            <a:r>
              <a:rPr lang="en-US" dirty="0" smtClean="0"/>
              <a:t>more responsible and accountable?</a:t>
            </a:r>
          </a:p>
          <a:p>
            <a:r>
              <a:rPr lang="en-US" dirty="0" smtClean="0"/>
              <a:t>How does one create                                conditions for duty-bearing                                   fishing communities to                                                exercise their rights to                                                    sustainably manage their                                                 fishery resources? </a:t>
            </a:r>
            <a:endParaRPr lang="en-GB" dirty="0"/>
          </a:p>
        </p:txBody>
      </p:sp>
      <p:sp>
        <p:nvSpPr>
          <p:cNvPr id="2" name="Title 1"/>
          <p:cNvSpPr>
            <a:spLocks noGrp="1"/>
          </p:cNvSpPr>
          <p:nvPr>
            <p:ph type="title"/>
          </p:nvPr>
        </p:nvSpPr>
        <p:spPr>
          <a:xfrm>
            <a:off x="381000" y="0"/>
            <a:ext cx="8229600" cy="792162"/>
          </a:xfrm>
        </p:spPr>
        <p:txBody>
          <a:bodyPr>
            <a:normAutofit/>
          </a:bodyPr>
          <a:lstStyle/>
          <a:p>
            <a:pPr algn="ctr"/>
            <a:r>
              <a:rPr lang="en-US" sz="3600" dirty="0" smtClean="0"/>
              <a:t>In conclusion</a:t>
            </a:r>
            <a:endParaRPr lang="en-GB" sz="3600" dirty="0"/>
          </a:p>
        </p:txBody>
      </p:sp>
      <p:pic>
        <p:nvPicPr>
          <p:cNvPr id="20482" name="Picture 2" descr="C:\Users\Sangeetha\Desktop\Sebastian for Presentation\006 P48  fish drying Fish drying Philippines by   Philippe Favreliere  Peche et Developpement 2000.bmp"/>
          <p:cNvPicPr>
            <a:picLocks noChangeAspect="1" noChangeArrowheads="1"/>
          </p:cNvPicPr>
          <p:nvPr/>
        </p:nvPicPr>
        <p:blipFill>
          <a:blip r:embed="rId2" cstate="email"/>
          <a:srcRect/>
          <a:stretch>
            <a:fillRect/>
          </a:stretch>
        </p:blipFill>
        <p:spPr bwMode="auto">
          <a:xfrm>
            <a:off x="5029200" y="3124200"/>
            <a:ext cx="3733800" cy="3276600"/>
          </a:xfrm>
          <a:prstGeom prst="rect">
            <a:avLst/>
          </a:prstGeom>
          <a:noFill/>
        </p:spPr>
      </p:pic>
    </p:spTree>
    <p:extLst>
      <p:ext uri="{BB962C8B-B14F-4D97-AF65-F5344CB8AC3E}">
        <p14:creationId xmlns:p14="http://schemas.microsoft.com/office/powerpoint/2010/main" val="2016235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Sangeetha\Desktop\Sebastian for Presentation\263_Sam75_e_full.jpg 1111.jpg"/>
          <p:cNvPicPr>
            <a:picLocks noChangeAspect="1" noChangeArrowheads="1"/>
          </p:cNvPicPr>
          <p:nvPr/>
        </p:nvPicPr>
        <p:blipFill>
          <a:blip r:embed="rId2"/>
          <a:srcRect/>
          <a:stretch>
            <a:fillRect/>
          </a:stretch>
        </p:blipFill>
        <p:spPr bwMode="auto">
          <a:xfrm>
            <a:off x="0" y="-41564"/>
            <a:ext cx="9144000" cy="6899564"/>
          </a:xfrm>
          <a:prstGeom prst="rect">
            <a:avLst/>
          </a:prstGeom>
          <a:noFill/>
        </p:spPr>
      </p:pic>
      <p:sp>
        <p:nvSpPr>
          <p:cNvPr id="2" name="Title 1"/>
          <p:cNvSpPr>
            <a:spLocks noGrp="1"/>
          </p:cNvSpPr>
          <p:nvPr>
            <p:ph type="title"/>
          </p:nvPr>
        </p:nvSpPr>
        <p:spPr>
          <a:xfrm>
            <a:off x="1143000" y="533400"/>
            <a:ext cx="8229600" cy="1143000"/>
          </a:xfrm>
        </p:spPr>
        <p:txBody>
          <a:bodyPr>
            <a:normAutofit/>
          </a:bodyPr>
          <a:lstStyle/>
          <a:p>
            <a:r>
              <a:rPr lang="en-US" sz="5400" dirty="0" smtClean="0">
                <a:latin typeface="Monotype Corsiva" pitchFamily="66" charset="0"/>
              </a:rPr>
              <a:t>Thank you!</a:t>
            </a:r>
            <a:endParaRPr lang="en-GB" sz="5400" dirty="0">
              <a:latin typeface="Monotype Corsiva" pitchFamily="66" charset="0"/>
            </a:endParaRPr>
          </a:p>
        </p:txBody>
      </p:sp>
    </p:spTree>
    <p:extLst>
      <p:ext uri="{BB962C8B-B14F-4D97-AF65-F5344CB8AC3E}">
        <p14:creationId xmlns:p14="http://schemas.microsoft.com/office/powerpoint/2010/main" val="139345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ngeetha\Desktop\Sebastian for Presentation\001 Fishing in River Ganges India - Nachiket Kelkar.jpg"/>
          <p:cNvPicPr>
            <a:picLocks noChangeAspect="1" noChangeArrowheads="1"/>
          </p:cNvPicPr>
          <p:nvPr/>
        </p:nvPicPr>
        <p:blipFill>
          <a:blip r:embed="rId2" cstate="email"/>
          <a:srcRect/>
          <a:stretch>
            <a:fillRect/>
          </a:stretch>
        </p:blipFill>
        <p:spPr bwMode="auto">
          <a:xfrm>
            <a:off x="5105400" y="3962400"/>
            <a:ext cx="3730987" cy="2743200"/>
          </a:xfrm>
          <a:prstGeom prst="rect">
            <a:avLst/>
          </a:prstGeom>
          <a:noFill/>
        </p:spPr>
      </p:pic>
      <p:sp>
        <p:nvSpPr>
          <p:cNvPr id="3" name="Content Placeholder 2"/>
          <p:cNvSpPr>
            <a:spLocks noGrp="1"/>
          </p:cNvSpPr>
          <p:nvPr>
            <p:ph idx="1"/>
          </p:nvPr>
        </p:nvSpPr>
        <p:spPr>
          <a:xfrm>
            <a:off x="228600" y="1371600"/>
            <a:ext cx="8610600" cy="5410200"/>
          </a:xfrm>
        </p:spPr>
        <p:txBody>
          <a:bodyPr>
            <a:normAutofit fontScale="77500" lnSpcReduction="20000"/>
          </a:bodyPr>
          <a:lstStyle/>
          <a:p>
            <a:r>
              <a:rPr lang="en-US" dirty="0" smtClean="0"/>
              <a:t>Overexploitation of fishery resources</a:t>
            </a:r>
          </a:p>
          <a:p>
            <a:r>
              <a:rPr lang="en-US" dirty="0" smtClean="0"/>
              <a:t>Threats to habitats and ecosystems from various sources outside the </a:t>
            </a:r>
            <a:r>
              <a:rPr lang="en-US" dirty="0"/>
              <a:t>subsector </a:t>
            </a:r>
            <a:r>
              <a:rPr lang="en-US" dirty="0" smtClean="0"/>
              <a:t>affect </a:t>
            </a:r>
            <a:r>
              <a:rPr lang="en-US" dirty="0"/>
              <a:t>sustainable and equitable </a:t>
            </a:r>
            <a:r>
              <a:rPr lang="en-US" dirty="0" err="1" smtClean="0"/>
              <a:t>devt</a:t>
            </a:r>
            <a:r>
              <a:rPr lang="en-US" dirty="0" smtClean="0"/>
              <a:t>.</a:t>
            </a:r>
            <a:endParaRPr lang="en-US" dirty="0" smtClean="0"/>
          </a:p>
          <a:p>
            <a:r>
              <a:rPr lang="en-US" dirty="0" smtClean="0"/>
              <a:t>Pollution of water bodies affects enjoyment of human rights to life and </a:t>
            </a:r>
            <a:r>
              <a:rPr lang="en-US" dirty="0" smtClean="0"/>
              <a:t>health</a:t>
            </a:r>
            <a:endParaRPr lang="en-US" dirty="0" smtClean="0"/>
          </a:p>
          <a:p>
            <a:r>
              <a:rPr lang="en-US" dirty="0" smtClean="0"/>
              <a:t>Customary practices for allocation and sharing of benefit are ignored</a:t>
            </a:r>
          </a:p>
          <a:p>
            <a:r>
              <a:rPr lang="en-US" dirty="0" smtClean="0"/>
              <a:t>Conflicts over space and resources and conflicts with other sectors are debilitating</a:t>
            </a:r>
          </a:p>
          <a:p>
            <a:r>
              <a:rPr lang="en-US" dirty="0" smtClean="0"/>
              <a:t>Impacts of natural and human                                                      induced disasters, climate change/                                                    variability make the subsector                                                                      more vulnerable</a:t>
            </a:r>
          </a:p>
          <a:p>
            <a:r>
              <a:rPr lang="en-US" dirty="0" smtClean="0"/>
              <a:t>Poor visibility of the subsector                                                   in policy space leads to </a:t>
            </a:r>
            <a:r>
              <a:rPr lang="en-US" dirty="0" smtClean="0"/>
              <a:t>scant</a:t>
            </a:r>
            <a:r>
              <a:rPr lang="en-US" dirty="0" smtClean="0"/>
              <a:t>                                        </a:t>
            </a:r>
            <a:r>
              <a:rPr lang="en-US" dirty="0" smtClean="0"/>
              <a:t>recognition of the contribution                                                  of the subsector to food security                                         and poverty eradication</a:t>
            </a:r>
          </a:p>
          <a:p>
            <a:endParaRPr lang="en-GB" dirty="0"/>
          </a:p>
        </p:txBody>
      </p:sp>
      <p:sp>
        <p:nvSpPr>
          <p:cNvPr id="2" name="Title 1"/>
          <p:cNvSpPr>
            <a:spLocks noGrp="1"/>
          </p:cNvSpPr>
          <p:nvPr>
            <p:ph type="title"/>
          </p:nvPr>
        </p:nvSpPr>
        <p:spPr/>
        <p:txBody>
          <a:bodyPr>
            <a:noAutofit/>
          </a:bodyPr>
          <a:lstStyle/>
          <a:p>
            <a:r>
              <a:rPr lang="en-US" sz="2800" dirty="0" smtClean="0"/>
              <a:t>Threats facing traditional, small-scale fishing communities</a:t>
            </a:r>
            <a:endParaRPr lang="en-GB" sz="2800" dirty="0"/>
          </a:p>
        </p:txBody>
      </p:sp>
    </p:spTree>
    <p:extLst>
      <p:ext uri="{BB962C8B-B14F-4D97-AF65-F5344CB8AC3E}">
        <p14:creationId xmlns:p14="http://schemas.microsoft.com/office/powerpoint/2010/main" val="104146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2362200"/>
          </a:xfrm>
        </p:spPr>
        <p:txBody>
          <a:bodyPr>
            <a:normAutofit fontScale="92500" lnSpcReduction="20000"/>
          </a:bodyPr>
          <a:lstStyle/>
          <a:p>
            <a:r>
              <a:rPr lang="en-US" dirty="0" smtClean="0"/>
              <a:t>Establishment of FAO in 1945</a:t>
            </a:r>
          </a:p>
          <a:p>
            <a:r>
              <a:rPr lang="en-US" dirty="0" smtClean="0"/>
              <a:t>Social issues related to fish production, employment, general wellbeing, </a:t>
            </a:r>
            <a:r>
              <a:rPr lang="en-US" dirty="0"/>
              <a:t>public health, occupational hazards and </a:t>
            </a:r>
            <a:r>
              <a:rPr lang="en-US" dirty="0" smtClean="0"/>
              <a:t>diseases, education, community life, collective bargaining and labour organization, without making a distinction between small-scale and industrial fisheries</a:t>
            </a:r>
            <a:endParaRPr lang="en-GB" dirty="0"/>
          </a:p>
        </p:txBody>
      </p:sp>
      <p:sp>
        <p:nvSpPr>
          <p:cNvPr id="2" name="Title 1"/>
          <p:cNvSpPr>
            <a:spLocks noGrp="1"/>
          </p:cNvSpPr>
          <p:nvPr>
            <p:ph type="title"/>
          </p:nvPr>
        </p:nvSpPr>
        <p:spPr>
          <a:xfrm>
            <a:off x="457200" y="274638"/>
            <a:ext cx="8458200" cy="1143000"/>
          </a:xfrm>
        </p:spPr>
        <p:txBody>
          <a:bodyPr>
            <a:noAutofit/>
          </a:bodyPr>
          <a:lstStyle/>
          <a:p>
            <a:r>
              <a:rPr lang="en-US" sz="3200" dirty="0" smtClean="0"/>
              <a:t>International community and small-scale fisheries</a:t>
            </a:r>
            <a:endParaRPr lang="en-GB" sz="3200" dirty="0"/>
          </a:p>
        </p:txBody>
      </p:sp>
      <p:pic>
        <p:nvPicPr>
          <p:cNvPr id="4098" name="Picture 2" descr="C:\Users\Sangeetha\Desktop\Sebastian for Presentation\Cambodia Nyro Tum.jpg"/>
          <p:cNvPicPr>
            <a:picLocks noChangeAspect="1" noChangeArrowheads="1"/>
          </p:cNvPicPr>
          <p:nvPr/>
        </p:nvPicPr>
        <p:blipFill>
          <a:blip r:embed="rId2" cstate="email"/>
          <a:srcRect/>
          <a:stretch>
            <a:fillRect/>
          </a:stretch>
        </p:blipFill>
        <p:spPr bwMode="auto">
          <a:xfrm>
            <a:off x="3429000" y="3886200"/>
            <a:ext cx="4419600" cy="2667000"/>
          </a:xfrm>
          <a:prstGeom prst="rect">
            <a:avLst/>
          </a:prstGeom>
          <a:noFill/>
        </p:spPr>
      </p:pic>
    </p:spTree>
    <p:extLst>
      <p:ext uri="{BB962C8B-B14F-4D97-AF65-F5344CB8AC3E}">
        <p14:creationId xmlns:p14="http://schemas.microsoft.com/office/powerpoint/2010/main" val="609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458200" cy="4525963"/>
          </a:xfrm>
        </p:spPr>
        <p:txBody>
          <a:bodyPr>
            <a:normAutofit/>
          </a:bodyPr>
          <a:lstStyle/>
          <a:p>
            <a:r>
              <a:rPr lang="en-US" dirty="0" smtClean="0"/>
              <a:t>Artisanal or small-scale </a:t>
            </a:r>
            <a:r>
              <a:rPr lang="en-US" dirty="0"/>
              <a:t>fisheries discussed for the first time in 1972 using several negative attributes</a:t>
            </a:r>
          </a:p>
          <a:p>
            <a:pPr lvl="1"/>
            <a:r>
              <a:rPr lang="en-US" dirty="0"/>
              <a:t>Low capital investment, low level of organization, little use of specialized skills, use of small vessels, hand-operated gear, low productivity and income, catch sold in the local market</a:t>
            </a:r>
            <a:endParaRPr lang="en-GB" dirty="0"/>
          </a:p>
          <a:p>
            <a:r>
              <a:rPr lang="en-US" dirty="0" smtClean="0"/>
              <a:t>Advocated a natural                                        withering away of                                              </a:t>
            </a:r>
            <a:r>
              <a:rPr lang="en-US" dirty="0" smtClean="0"/>
              <a:t>small-scale </a:t>
            </a:r>
            <a:r>
              <a:rPr lang="en-US" dirty="0" smtClean="0"/>
              <a:t>fisheries </a:t>
            </a:r>
          </a:p>
        </p:txBody>
      </p:sp>
      <p:sp>
        <p:nvSpPr>
          <p:cNvPr id="2" name="Title 1"/>
          <p:cNvSpPr>
            <a:spLocks noGrp="1"/>
          </p:cNvSpPr>
          <p:nvPr>
            <p:ph type="title"/>
          </p:nvPr>
        </p:nvSpPr>
        <p:spPr>
          <a:xfrm>
            <a:off x="533400" y="0"/>
            <a:ext cx="8229600" cy="990600"/>
          </a:xfrm>
        </p:spPr>
        <p:txBody>
          <a:bodyPr>
            <a:normAutofit/>
          </a:bodyPr>
          <a:lstStyle/>
          <a:p>
            <a:pPr algn="ctr"/>
            <a:r>
              <a:rPr lang="en-US" sz="2800" dirty="0" smtClean="0"/>
              <a:t>Committee on Fisheries 1965</a:t>
            </a:r>
            <a:endParaRPr lang="en-GB" sz="2800" dirty="0"/>
          </a:p>
        </p:txBody>
      </p:sp>
      <p:pic>
        <p:nvPicPr>
          <p:cNvPr id="5122" name="Picture 2" descr="C:\Users\Sangeetha\Desktop\Sebastian for Presentation\006 PGHA027.jpg"/>
          <p:cNvPicPr>
            <a:picLocks noChangeAspect="1" noChangeArrowheads="1"/>
          </p:cNvPicPr>
          <p:nvPr/>
        </p:nvPicPr>
        <p:blipFill>
          <a:blip r:embed="rId2" cstate="email"/>
          <a:srcRect/>
          <a:stretch>
            <a:fillRect/>
          </a:stretch>
        </p:blipFill>
        <p:spPr bwMode="auto">
          <a:xfrm>
            <a:off x="4114801" y="3657600"/>
            <a:ext cx="4453688" cy="2971800"/>
          </a:xfrm>
          <a:prstGeom prst="rect">
            <a:avLst/>
          </a:prstGeom>
          <a:noFill/>
        </p:spPr>
      </p:pic>
    </p:spTree>
    <p:extLst>
      <p:ext uri="{BB962C8B-B14F-4D97-AF65-F5344CB8AC3E}">
        <p14:creationId xmlns:p14="http://schemas.microsoft.com/office/powerpoint/2010/main" val="276441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4876800" cy="5867400"/>
          </a:xfrm>
          <a:ln>
            <a:solidFill>
              <a:schemeClr val="accent1"/>
            </a:solidFill>
          </a:ln>
        </p:spPr>
        <p:txBody>
          <a:bodyPr>
            <a:normAutofit fontScale="77500" lnSpcReduction="20000"/>
          </a:bodyPr>
          <a:lstStyle/>
          <a:p>
            <a:r>
              <a:rPr lang="en-US" dirty="0" smtClean="0"/>
              <a:t>Importance of SSF as a source of vital protein food supply and employment </a:t>
            </a:r>
          </a:p>
          <a:p>
            <a:r>
              <a:rPr lang="en-US" dirty="0" smtClean="0"/>
              <a:t>Small-scale fishery operators and their families were recognized as people at the margin of subsistence and human dignity</a:t>
            </a:r>
          </a:p>
          <a:p>
            <a:r>
              <a:rPr lang="en-US" dirty="0" smtClean="0"/>
              <a:t>Lift up SSF by its bootstraps!</a:t>
            </a:r>
          </a:p>
          <a:p>
            <a:pPr lvl="1"/>
            <a:r>
              <a:rPr lang="en-US" dirty="0" smtClean="0"/>
              <a:t>Improve state of SSF and operators by providing technological and scientific inputs, integration of SSF into overall economic and social development programmes through action projects</a:t>
            </a:r>
          </a:p>
          <a:p>
            <a:r>
              <a:rPr lang="en-US" dirty="0" smtClean="0"/>
              <a:t>Improvements in SSF to be complemented by social and community developments (health services, schools, etc.)</a:t>
            </a:r>
          </a:p>
          <a:p>
            <a:r>
              <a:rPr lang="en-US" dirty="0" smtClean="0"/>
              <a:t>Reserve specific fishing areas for the small-scale fishery</a:t>
            </a:r>
            <a:endParaRPr lang="en-GB" dirty="0"/>
          </a:p>
        </p:txBody>
      </p:sp>
      <p:sp>
        <p:nvSpPr>
          <p:cNvPr id="2" name="Title 1"/>
          <p:cNvSpPr>
            <a:spLocks noGrp="1"/>
          </p:cNvSpPr>
          <p:nvPr>
            <p:ph type="title"/>
          </p:nvPr>
        </p:nvSpPr>
        <p:spPr>
          <a:xfrm>
            <a:off x="457200" y="122238"/>
            <a:ext cx="8229600" cy="639762"/>
          </a:xfrm>
        </p:spPr>
        <p:txBody>
          <a:bodyPr>
            <a:normAutofit/>
          </a:bodyPr>
          <a:lstStyle/>
          <a:p>
            <a:pPr algn="ctr"/>
            <a:r>
              <a:rPr lang="en-US" sz="3200" dirty="0" smtClean="0"/>
              <a:t>COFI 1974</a:t>
            </a:r>
            <a:endParaRPr lang="en-GB" sz="3200" dirty="0"/>
          </a:p>
        </p:txBody>
      </p:sp>
      <p:pic>
        <p:nvPicPr>
          <p:cNvPr id="6146" name="Picture 2" descr="C:\Users\Sangeetha\Desktop\Sebastian for Presentation\010 Pages from 266_Sam76_e_ALL.jpg"/>
          <p:cNvPicPr>
            <a:picLocks noChangeAspect="1" noChangeArrowheads="1"/>
          </p:cNvPicPr>
          <p:nvPr/>
        </p:nvPicPr>
        <p:blipFill>
          <a:blip r:embed="rId2" cstate="email"/>
          <a:srcRect/>
          <a:stretch>
            <a:fillRect/>
          </a:stretch>
        </p:blipFill>
        <p:spPr bwMode="auto">
          <a:xfrm>
            <a:off x="5100665" y="1066800"/>
            <a:ext cx="3738535" cy="5410200"/>
          </a:xfrm>
          <a:prstGeom prst="rect">
            <a:avLst/>
          </a:prstGeom>
          <a:noFill/>
        </p:spPr>
      </p:pic>
    </p:spTree>
    <p:extLst>
      <p:ext uri="{BB962C8B-B14F-4D97-AF65-F5344CB8AC3E}">
        <p14:creationId xmlns:p14="http://schemas.microsoft.com/office/powerpoint/2010/main" val="3206865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4525963"/>
          </a:xfrm>
        </p:spPr>
        <p:txBody>
          <a:bodyPr/>
          <a:lstStyle/>
          <a:p>
            <a:r>
              <a:rPr lang="en-US" dirty="0" smtClean="0"/>
              <a:t>Sustained small-scale fisheries development and management requires integrating not only components of the value chain but also the social and economic welfare of small-scale fishing communities</a:t>
            </a:r>
          </a:p>
          <a:p>
            <a:r>
              <a:rPr lang="en-US" dirty="0" smtClean="0"/>
              <a:t>Community participation and involvement of women in the planning                                     of development projects</a:t>
            </a:r>
            <a:endParaRPr lang="en-GB" dirty="0"/>
          </a:p>
        </p:txBody>
      </p:sp>
      <p:sp>
        <p:nvSpPr>
          <p:cNvPr id="2" name="Title 1"/>
          <p:cNvSpPr>
            <a:spLocks noGrp="1"/>
          </p:cNvSpPr>
          <p:nvPr>
            <p:ph type="title"/>
          </p:nvPr>
        </p:nvSpPr>
        <p:spPr>
          <a:xfrm>
            <a:off x="457200" y="274638"/>
            <a:ext cx="8229600" cy="715962"/>
          </a:xfrm>
        </p:spPr>
        <p:txBody>
          <a:bodyPr>
            <a:normAutofit/>
          </a:bodyPr>
          <a:lstStyle/>
          <a:p>
            <a:pPr algn="ctr"/>
            <a:r>
              <a:rPr lang="en-US" sz="3200" dirty="0" smtClean="0"/>
              <a:t>COFI 1983</a:t>
            </a:r>
            <a:endParaRPr lang="en-GB" sz="3200" dirty="0"/>
          </a:p>
        </p:txBody>
      </p:sp>
      <p:pic>
        <p:nvPicPr>
          <p:cNvPr id="7170" name="Picture 2" descr="C:\Users\Sangeetha\Desktop\Sebastian for Presentation\Ferry Latief Inodnesia.jpg"/>
          <p:cNvPicPr>
            <a:picLocks noChangeAspect="1" noChangeArrowheads="1"/>
          </p:cNvPicPr>
          <p:nvPr/>
        </p:nvPicPr>
        <p:blipFill>
          <a:blip r:embed="rId2"/>
          <a:srcRect/>
          <a:stretch>
            <a:fillRect/>
          </a:stretch>
        </p:blipFill>
        <p:spPr bwMode="auto">
          <a:xfrm>
            <a:off x="4876800" y="3657600"/>
            <a:ext cx="3962400" cy="2819400"/>
          </a:xfrm>
          <a:prstGeom prst="rect">
            <a:avLst/>
          </a:prstGeom>
          <a:noFill/>
        </p:spPr>
      </p:pic>
    </p:spTree>
    <p:extLst>
      <p:ext uri="{BB962C8B-B14F-4D97-AF65-F5344CB8AC3E}">
        <p14:creationId xmlns:p14="http://schemas.microsoft.com/office/powerpoint/2010/main" val="2560381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5071872"/>
          </a:xfrm>
        </p:spPr>
        <p:txBody>
          <a:bodyPr/>
          <a:lstStyle/>
          <a:p>
            <a:r>
              <a:rPr lang="en-US" dirty="0" smtClean="0"/>
              <a:t>Significant conference following the adoption </a:t>
            </a:r>
            <a:r>
              <a:rPr lang="en-US" dirty="0" smtClean="0"/>
              <a:t>of the </a:t>
            </a:r>
            <a:r>
              <a:rPr lang="en-US" dirty="0" smtClean="0"/>
              <a:t>1982 UNCLOS</a:t>
            </a:r>
          </a:p>
          <a:p>
            <a:r>
              <a:rPr lang="en-US" dirty="0" smtClean="0"/>
              <a:t>Themes Included: development of small-scale fisheries</a:t>
            </a:r>
          </a:p>
          <a:p>
            <a:r>
              <a:rPr lang="en-US" dirty="0" smtClean="0"/>
              <a:t>Conspicuous by the                                           absence of the                                          representatives of                                          small-scale fishing                                     communities                                              who were not invited</a:t>
            </a:r>
            <a:endParaRPr lang="en-GB" dirty="0"/>
          </a:p>
        </p:txBody>
      </p:sp>
      <p:sp>
        <p:nvSpPr>
          <p:cNvPr id="2" name="Title 1"/>
          <p:cNvSpPr>
            <a:spLocks noGrp="1"/>
          </p:cNvSpPr>
          <p:nvPr>
            <p:ph type="title"/>
          </p:nvPr>
        </p:nvSpPr>
        <p:spPr>
          <a:xfrm>
            <a:off x="152400" y="228600"/>
            <a:ext cx="8915400" cy="1143000"/>
          </a:xfrm>
        </p:spPr>
        <p:txBody>
          <a:bodyPr>
            <a:noAutofit/>
          </a:bodyPr>
          <a:lstStyle/>
          <a:p>
            <a:r>
              <a:rPr lang="en-US" sz="2800" dirty="0" smtClean="0"/>
              <a:t>1984 World Conference on Fisheries Management and Development </a:t>
            </a:r>
            <a:endParaRPr lang="en-GB" sz="2800" dirty="0"/>
          </a:p>
        </p:txBody>
      </p:sp>
      <p:pic>
        <p:nvPicPr>
          <p:cNvPr id="8194" name="Picture 2" descr="C:\Users\Sangeetha\Desktop\Sebastian for Presentation\Sam77_e-cover_22_SEP_2017a.bmp"/>
          <p:cNvPicPr>
            <a:picLocks noChangeAspect="1" noChangeArrowheads="1"/>
          </p:cNvPicPr>
          <p:nvPr/>
        </p:nvPicPr>
        <p:blipFill>
          <a:blip r:embed="rId2" cstate="email"/>
          <a:srcRect/>
          <a:stretch>
            <a:fillRect/>
          </a:stretch>
        </p:blipFill>
        <p:spPr bwMode="auto">
          <a:xfrm>
            <a:off x="4267200" y="2971801"/>
            <a:ext cx="3962400" cy="3276600"/>
          </a:xfrm>
          <a:prstGeom prst="rect">
            <a:avLst/>
          </a:prstGeom>
          <a:noFill/>
        </p:spPr>
      </p:pic>
    </p:spTree>
    <p:extLst>
      <p:ext uri="{BB962C8B-B14F-4D97-AF65-F5344CB8AC3E}">
        <p14:creationId xmlns:p14="http://schemas.microsoft.com/office/powerpoint/2010/main" val="4211929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743</TotalTime>
  <Words>1595</Words>
  <Application>Microsoft Office PowerPoint</Application>
  <PresentationFormat>On-screen Show (4:3)</PresentationFormat>
  <Paragraphs>124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Sustainable Development of Traditional Fishery Communities</vt:lpstr>
      <vt:lpstr>What is sustainable development?</vt:lpstr>
      <vt:lpstr>Small-scale fisheries and sustainable development</vt:lpstr>
      <vt:lpstr>Threats facing traditional, small-scale fishing communities</vt:lpstr>
      <vt:lpstr>International community and small-scale fisheries</vt:lpstr>
      <vt:lpstr>Committee on Fisheries 1965</vt:lpstr>
      <vt:lpstr>COFI 1974</vt:lpstr>
      <vt:lpstr>COFI 1983</vt:lpstr>
      <vt:lpstr>1984 World Conference on Fisheries Management and Development </vt:lpstr>
      <vt:lpstr>1984 International Conference of Fishworkers and their Supporters</vt:lpstr>
      <vt:lpstr>1984 Rome Conference</vt:lpstr>
      <vt:lpstr>International Collective in Support of Fishworkers (ICSF)</vt:lpstr>
      <vt:lpstr>1992 Earth Summit</vt:lpstr>
      <vt:lpstr>1995 UNFSA</vt:lpstr>
      <vt:lpstr>1995 CCRF</vt:lpstr>
      <vt:lpstr> 2012 Rio+20 Outcome Document and 2016 SDG 14.b </vt:lpstr>
      <vt:lpstr>Formation of World Forums</vt:lpstr>
      <vt:lpstr>UN Conference on the Human Environment 1972</vt:lpstr>
      <vt:lpstr>Human rights of fishers and fishworkers</vt:lpstr>
      <vt:lpstr>UN Programme for Reform</vt:lpstr>
      <vt:lpstr>2002 World Summit on Sustainable Development </vt:lpstr>
      <vt:lpstr>2003 UN Inter-agency Workshop on Human Rights-based Approach (HRBA)</vt:lpstr>
      <vt:lpstr>2004 Right to Food Guidelines</vt:lpstr>
      <vt:lpstr>ILO Work in Fishing Convention, 2007</vt:lpstr>
      <vt:lpstr>2007 COFI</vt:lpstr>
      <vt:lpstr>2008 Global Conference on Small-scale Fisheries</vt:lpstr>
      <vt:lpstr>2011 COFI </vt:lpstr>
      <vt:lpstr>2012 Tenure Guidelines</vt:lpstr>
      <vt:lpstr>2014 SSF Guidelines</vt:lpstr>
      <vt:lpstr>In 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of Traditional Fishery Communities</dc:title>
  <dc:creator>Sebastian Mathew</dc:creator>
  <cp:lastModifiedBy>Sebastian Mathew</cp:lastModifiedBy>
  <cp:revision>83</cp:revision>
  <dcterms:created xsi:type="dcterms:W3CDTF">2017-09-20T16:09:39Z</dcterms:created>
  <dcterms:modified xsi:type="dcterms:W3CDTF">2017-10-02T14:38:35Z</dcterms:modified>
</cp:coreProperties>
</file>