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2" r:id="rId1"/>
  </p:sldMasterIdLst>
  <p:notesMasterIdLst>
    <p:notesMasterId r:id="rId11"/>
  </p:notesMasterIdLst>
  <p:sldIdLst>
    <p:sldId id="351" r:id="rId2"/>
    <p:sldId id="447" r:id="rId3"/>
    <p:sldId id="453" r:id="rId4"/>
    <p:sldId id="446" r:id="rId5"/>
    <p:sldId id="448" r:id="rId6"/>
    <p:sldId id="449" r:id="rId7"/>
    <p:sldId id="450" r:id="rId8"/>
    <p:sldId id="451" r:id="rId9"/>
    <p:sldId id="452" r:id="rId10"/>
  </p:sldIdLst>
  <p:sldSz cx="9144000" cy="5143500" type="screen16x9"/>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Tipping" initials="A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6B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4"/>
    <p:restoredTop sz="94629"/>
  </p:normalViewPr>
  <p:slideViewPr>
    <p:cSldViewPr snapToGrid="0" snapToObjects="1">
      <p:cViewPr>
        <p:scale>
          <a:sx n="102" d="100"/>
          <a:sy n="102" d="100"/>
        </p:scale>
        <p:origin x="-438" y="2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ADF29-AA6A-4769-B947-B98A07A49B8D}" type="datetimeFigureOut">
              <a:rPr lang="fr-CH" smtClean="0"/>
              <a:t>21.11.2017</a:t>
            </a:fld>
            <a:endParaRPr lang="fr-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B79C8B-2430-4414-8AE1-A9F5FCC3264A}" type="slidenum">
              <a:rPr lang="fr-CH" smtClean="0"/>
              <a:t>‹#›</a:t>
            </a:fld>
            <a:endParaRPr lang="fr-CH"/>
          </a:p>
        </p:txBody>
      </p:sp>
    </p:spTree>
    <p:extLst>
      <p:ext uri="{BB962C8B-B14F-4D97-AF65-F5344CB8AC3E}">
        <p14:creationId xmlns:p14="http://schemas.microsoft.com/office/powerpoint/2010/main" val="244155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irst page">
    <p:spTree>
      <p:nvGrpSpPr>
        <p:cNvPr id="1" name=""/>
        <p:cNvGrpSpPr/>
        <p:nvPr/>
      </p:nvGrpSpPr>
      <p:grpSpPr>
        <a:xfrm>
          <a:off x="0" y="0"/>
          <a:ext cx="0" cy="0"/>
          <a:chOff x="0" y="0"/>
          <a:chExt cx="0" cy="0"/>
        </a:xfrm>
      </p:grpSpPr>
      <p:sp>
        <p:nvSpPr>
          <p:cNvPr id="2" name="Title 1"/>
          <p:cNvSpPr>
            <a:spLocks noGrp="1"/>
          </p:cNvSpPr>
          <p:nvPr>
            <p:ph type="title"/>
          </p:nvPr>
        </p:nvSpPr>
        <p:spPr>
          <a:xfrm>
            <a:off x="331824" y="3166823"/>
            <a:ext cx="7886700" cy="351077"/>
          </a:xfrm>
          <a:prstGeom prst="rect">
            <a:avLst/>
          </a:prstGeom>
        </p:spPr>
        <p:txBody>
          <a:bodyPr/>
          <a:lstStyle>
            <a:lvl1pPr>
              <a:defRPr lang="en-GB"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GB" dirty="0"/>
          </a:p>
        </p:txBody>
      </p:sp>
      <p:sp>
        <p:nvSpPr>
          <p:cNvPr id="3" name="Content Placeholder 2"/>
          <p:cNvSpPr>
            <a:spLocks noGrp="1"/>
          </p:cNvSpPr>
          <p:nvPr>
            <p:ph sz="half" idx="1" hasCustomPrompt="1"/>
          </p:nvPr>
        </p:nvSpPr>
        <p:spPr>
          <a:xfrm>
            <a:off x="331825" y="1753051"/>
            <a:ext cx="8183525" cy="285299"/>
          </a:xfrm>
          <a:prstGeom prst="rect">
            <a:avLst/>
          </a:prstGeom>
        </p:spPr>
        <p:txBody>
          <a:bodyPr/>
          <a:lstStyle>
            <a:lvl1pPr marL="0" indent="0">
              <a:buNone/>
              <a:defRPr lang="en-US" sz="1400" kern="1200" dirty="0" smtClean="0">
                <a:solidFill>
                  <a:srgbClr val="1F6BA7"/>
                </a:solidFill>
                <a:latin typeface="Open Sans"/>
                <a:ea typeface="+mn-ea"/>
                <a:cs typeface="Open Sans"/>
              </a:defRPr>
            </a:lvl1pPr>
          </a:lstStyle>
          <a:p>
            <a:pPr lvl="0"/>
            <a:r>
              <a:rPr lang="en-US" dirty="0"/>
              <a:t>Click to edit Master text styles </a:t>
            </a:r>
            <a:r>
              <a:rPr lang="en-US" sz="1400" dirty="0">
                <a:solidFill>
                  <a:srgbClr val="272727"/>
                </a:solidFill>
                <a:latin typeface="Open Sans"/>
                <a:cs typeface="Open Sans"/>
              </a:rPr>
              <a:t>| </a:t>
            </a:r>
            <a:r>
              <a:rPr lang="en-US" sz="1400" dirty="0">
                <a:solidFill>
                  <a:prstClr val="black">
                    <a:lumMod val="75000"/>
                    <a:lumOff val="25000"/>
                  </a:prstClr>
                </a:solidFill>
                <a:latin typeface="Open Sans"/>
                <a:cs typeface="Open Sans"/>
              </a:rPr>
              <a:t>Geneva, Switzerland</a:t>
            </a:r>
            <a:endParaRPr lang="en-US" dirty="0"/>
          </a:p>
        </p:txBody>
      </p:sp>
      <p:sp>
        <p:nvSpPr>
          <p:cNvPr id="4" name="Content Placeholder 3"/>
          <p:cNvSpPr>
            <a:spLocks noGrp="1"/>
          </p:cNvSpPr>
          <p:nvPr>
            <p:ph sz="half" idx="2"/>
          </p:nvPr>
        </p:nvSpPr>
        <p:spPr>
          <a:xfrm>
            <a:off x="331825" y="2140484"/>
            <a:ext cx="8183525" cy="382901"/>
          </a:xfrm>
          <a:prstGeom prst="rect">
            <a:avLst/>
          </a:prstGeom>
        </p:spPr>
        <p:txBody>
          <a:bodyPr/>
          <a:lstStyle>
            <a:lvl1pPr marL="0" indent="0">
              <a:buNone/>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a:defRPr lang="en-US" sz="2400" b="1" kern="12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a:defRPr lang="en-GB" sz="2400" b="1" kern="1200" dirty="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p:txBody>
      </p:sp>
      <p:pic>
        <p:nvPicPr>
          <p:cNvPr id="10" name="Immagine 5"/>
          <p:cNvPicPr>
            <a:picLocks noChangeAspect="1"/>
          </p:cNvPicPr>
          <p:nvPr userDrawn="1"/>
        </p:nvPicPr>
        <p:blipFill>
          <a:blip r:embed="rId2"/>
          <a:stretch>
            <a:fillRect/>
          </a:stretch>
        </p:blipFill>
        <p:spPr>
          <a:xfrm>
            <a:off x="-332553" y="290112"/>
            <a:ext cx="3454943" cy="535850"/>
          </a:xfrm>
          <a:prstGeom prst="rect">
            <a:avLst/>
          </a:prstGeom>
        </p:spPr>
      </p:pic>
      <p:cxnSp>
        <p:nvCxnSpPr>
          <p:cNvPr id="12" name="Connettore 1 15"/>
          <p:cNvCxnSpPr/>
          <p:nvPr userDrawn="1"/>
        </p:nvCxnSpPr>
        <p:spPr>
          <a:xfrm>
            <a:off x="269414" y="4358015"/>
            <a:ext cx="8634041" cy="0"/>
          </a:xfrm>
          <a:prstGeom prst="line">
            <a:avLst/>
          </a:prstGeom>
          <a:ln w="6350" cmpd="sng">
            <a:solidFill>
              <a:srgbClr val="1F497D"/>
            </a:solidFill>
          </a:ln>
          <a:effectLst>
            <a:outerShdw dist="12700" dir="5400000" sx="0" sy="0"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3" name="CasellaDiTesto 17"/>
          <p:cNvSpPr txBox="1"/>
          <p:nvPr userDrawn="1"/>
        </p:nvSpPr>
        <p:spPr>
          <a:xfrm>
            <a:off x="269413" y="4558912"/>
            <a:ext cx="1111202" cy="2616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it-IT" sz="1100" b="0" i="0" u="none" strike="noStrike" kern="1200" cap="none" spc="0" normalizeH="0" baseline="0" noProof="0" dirty="0">
                <a:ln>
                  <a:noFill/>
                </a:ln>
                <a:solidFill>
                  <a:prstClr val="black">
                    <a:lumMod val="75000"/>
                    <a:lumOff val="25000"/>
                  </a:prstClr>
                </a:solidFill>
                <a:effectLst/>
                <a:uLnTx/>
                <a:uFillTx/>
                <a:latin typeface="Open Sans"/>
                <a:ea typeface="+mn-ea"/>
                <a:cs typeface="Open Sans"/>
              </a:rPr>
              <a:t>www.ictsd.org</a:t>
            </a:r>
            <a:endParaRPr kumimoji="0" lang="it-IT" sz="1200" b="0" i="0" u="none" strike="noStrike" kern="1200" cap="none" spc="0" normalizeH="0" baseline="0" noProof="0" dirty="0">
              <a:ln>
                <a:noFill/>
              </a:ln>
              <a:solidFill>
                <a:prstClr val="black">
                  <a:lumMod val="75000"/>
                  <a:lumOff val="25000"/>
                </a:prstClr>
              </a:solidFill>
              <a:effectLst/>
              <a:uLnTx/>
              <a:uFillTx/>
              <a:latin typeface="Open Sans"/>
              <a:ea typeface="+mn-ea"/>
              <a:cs typeface="Open Sans"/>
            </a:endParaRPr>
          </a:p>
        </p:txBody>
      </p:sp>
      <p:pic>
        <p:nvPicPr>
          <p:cNvPr id="14" name="Immagine 16" descr="ictsd no tag.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31213" y="4433147"/>
            <a:ext cx="872242" cy="441135"/>
          </a:xfrm>
          <a:prstGeom prst="rect">
            <a:avLst/>
          </a:prstGeom>
        </p:spPr>
      </p:pic>
      <p:sp>
        <p:nvSpPr>
          <p:cNvPr id="17" name="Text Placeholder 16"/>
          <p:cNvSpPr>
            <a:spLocks noGrp="1"/>
          </p:cNvSpPr>
          <p:nvPr>
            <p:ph type="body" sz="quarter" idx="10"/>
          </p:nvPr>
        </p:nvSpPr>
        <p:spPr>
          <a:xfrm>
            <a:off x="269413" y="491420"/>
            <a:ext cx="2391236" cy="203597"/>
          </a:xfrm>
          <a:prstGeom prst="rect">
            <a:avLst/>
          </a:prstGeom>
        </p:spPr>
        <p:txBody>
          <a:bodyPr/>
          <a:lstStyle>
            <a:lvl1pPr>
              <a:defRPr lang="en-US" sz="1600" b="1" kern="1200" dirty="0" smtClean="0">
                <a:solidFill>
                  <a:prstClr val="white"/>
                </a:solidFill>
                <a:latin typeface="Open Sans"/>
                <a:ea typeface="+mn-ea"/>
                <a:cs typeface="Open Sans"/>
              </a:defRPr>
            </a:lvl1pPr>
          </a:lstStyle>
          <a:p>
            <a:pPr lvl="0"/>
            <a:r>
              <a:rPr lang="en-US" dirty="0"/>
              <a:t>Click to edit Master text</a:t>
            </a:r>
            <a:endParaRPr lang="en-GB" dirty="0"/>
          </a:p>
        </p:txBody>
      </p:sp>
    </p:spTree>
    <p:extLst>
      <p:ext uri="{BB962C8B-B14F-4D97-AF65-F5344CB8AC3E}">
        <p14:creationId xmlns:p14="http://schemas.microsoft.com/office/powerpoint/2010/main" val="359067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Segnaposto contenuto 2"/>
          <p:cNvSpPr>
            <a:spLocks noGrp="1"/>
          </p:cNvSpPr>
          <p:nvPr>
            <p:ph idx="13" hasCustomPrompt="1"/>
          </p:nvPr>
        </p:nvSpPr>
        <p:spPr>
          <a:xfrm>
            <a:off x="457201" y="925831"/>
            <a:ext cx="8201891" cy="3925569"/>
          </a:xfrm>
          <a:prstGeom prst="rect">
            <a:avLst/>
          </a:prstGeom>
        </p:spPr>
        <p:txBody>
          <a:bodyPr/>
          <a:lstStyle>
            <a:lvl1pPr marL="0" indent="0">
              <a:lnSpc>
                <a:spcPct val="120000"/>
              </a:lnSpc>
              <a:buNone/>
              <a:defRPr sz="1500"/>
            </a:lvl1pPr>
          </a:lstStyle>
          <a:p>
            <a:pPr marL="0" indent="0">
              <a:buNone/>
            </a:pPr>
            <a:r>
              <a:rPr lang="it-IT" b="1" dirty="0">
                <a:latin typeface="Open Sans"/>
                <a:cs typeface="Open Sans"/>
              </a:rPr>
              <a:t>Text (</a:t>
            </a:r>
            <a:r>
              <a:rPr lang="it-IT" b="1" dirty="0" err="1">
                <a:latin typeface="Open Sans"/>
                <a:cs typeface="Open Sans"/>
              </a:rPr>
              <a:t>title</a:t>
            </a:r>
            <a:r>
              <a:rPr lang="it-IT" b="1" dirty="0">
                <a:latin typeface="Open Sans"/>
                <a:cs typeface="Open Sans"/>
              </a:rPr>
              <a:t>)</a:t>
            </a:r>
          </a:p>
          <a:p>
            <a:pPr marL="0" indent="0">
              <a:lnSpc>
                <a:spcPct val="120000"/>
              </a:lnSpc>
              <a:buNone/>
            </a:pP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 </a:t>
            </a:r>
            <a:r>
              <a:rPr lang="it-IT" sz="1800" dirty="0" err="1">
                <a:latin typeface="Open Sans"/>
                <a:cs typeface="Open Sans"/>
              </a:rPr>
              <a:t>Lorem</a:t>
            </a:r>
            <a:r>
              <a:rPr lang="it-IT" sz="1800" dirty="0">
                <a:latin typeface="Open Sans"/>
                <a:cs typeface="Open Sans"/>
              </a:rPr>
              <a:t> </a:t>
            </a:r>
            <a:r>
              <a:rPr lang="it-IT" sz="1800" dirty="0" err="1">
                <a:latin typeface="Open Sans"/>
                <a:cs typeface="Open Sans"/>
              </a:rPr>
              <a:t>ipsum</a:t>
            </a:r>
            <a:r>
              <a:rPr lang="it-IT" sz="1800" dirty="0">
                <a:latin typeface="Open Sans"/>
                <a:cs typeface="Open Sans"/>
              </a:rPr>
              <a:t> </a:t>
            </a:r>
            <a:r>
              <a:rPr lang="it-IT" sz="1800" dirty="0" err="1">
                <a:latin typeface="Open Sans"/>
                <a:cs typeface="Open Sans"/>
              </a:rPr>
              <a:t>dolor</a:t>
            </a:r>
            <a:r>
              <a:rPr lang="it-IT" sz="1800" dirty="0">
                <a:latin typeface="Open Sans"/>
                <a:cs typeface="Open Sans"/>
              </a:rPr>
              <a:t> </a:t>
            </a:r>
            <a:r>
              <a:rPr lang="it-IT" sz="1800" dirty="0" err="1">
                <a:latin typeface="Open Sans"/>
                <a:cs typeface="Open Sans"/>
              </a:rPr>
              <a:t>sitmkn</a:t>
            </a:r>
            <a:r>
              <a:rPr lang="it-IT" sz="1800" dirty="0">
                <a:latin typeface="Open Sans"/>
                <a:cs typeface="Open Sans"/>
              </a:rPr>
              <a:t> </a:t>
            </a:r>
            <a:r>
              <a:rPr lang="it-IT" sz="1800" dirty="0" err="1">
                <a:latin typeface="Open Sans"/>
                <a:cs typeface="Open Sans"/>
              </a:rPr>
              <a:t>djsoinsc-msdece</a:t>
            </a:r>
            <a:r>
              <a:rPr lang="it-IT" sz="1800" dirty="0">
                <a:latin typeface="Open Sans"/>
                <a:cs typeface="Open Sans"/>
              </a:rPr>
              <a:t>.</a:t>
            </a:r>
          </a:p>
          <a:p>
            <a:pPr marL="0" indent="0">
              <a:buNone/>
            </a:pPr>
            <a:endParaRPr lang="it-IT" sz="1800" dirty="0">
              <a:latin typeface="Open Sans"/>
              <a:cs typeface="Open Sans"/>
            </a:endParaRPr>
          </a:p>
          <a:p>
            <a:pPr marL="0" indent="0">
              <a:buNone/>
            </a:pPr>
            <a:endParaRPr lang="it-IT" sz="1800" dirty="0">
              <a:latin typeface="Open Sans"/>
              <a:cs typeface="Open Sans"/>
            </a:endParaRPr>
          </a:p>
          <a:p>
            <a:pPr marL="0" indent="0">
              <a:buNone/>
            </a:pPr>
            <a:endParaRPr lang="it-IT" sz="1800" dirty="0">
              <a:latin typeface="Open Sans"/>
              <a:cs typeface="Open Sans"/>
            </a:endParaRPr>
          </a:p>
        </p:txBody>
      </p:sp>
      <p:sp>
        <p:nvSpPr>
          <p:cNvPr id="8" name="Text Placeholder 14"/>
          <p:cNvSpPr>
            <a:spLocks noGrp="1"/>
          </p:cNvSpPr>
          <p:nvPr>
            <p:ph type="body" sz="quarter" idx="14"/>
          </p:nvPr>
        </p:nvSpPr>
        <p:spPr>
          <a:xfrm>
            <a:off x="457200" y="315469"/>
            <a:ext cx="8201891" cy="397764"/>
          </a:xfrm>
          <a:prstGeom prst="rect">
            <a:avLst/>
          </a:prstGeom>
        </p:spPr>
        <p:txBody>
          <a:bodyPr/>
          <a:lstStyle>
            <a:lvl1pPr marL="0" indent="0">
              <a:buNone/>
              <a:defRPr lang="en-US" sz="2400"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Click to edit Master text styles</a:t>
            </a:r>
          </a:p>
        </p:txBody>
      </p:sp>
    </p:spTree>
    <p:extLst>
      <p:ext uri="{BB962C8B-B14F-4D97-AF65-F5344CB8AC3E}">
        <p14:creationId xmlns:p14="http://schemas.microsoft.com/office/powerpoint/2010/main" val="28696418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Text Placeholder 14"/>
          <p:cNvSpPr>
            <a:spLocks noGrp="1"/>
          </p:cNvSpPr>
          <p:nvPr>
            <p:ph type="body" sz="quarter" idx="14"/>
          </p:nvPr>
        </p:nvSpPr>
        <p:spPr>
          <a:xfrm>
            <a:off x="457200" y="315469"/>
            <a:ext cx="8201891" cy="397764"/>
          </a:xfrm>
          <a:prstGeom prst="rect">
            <a:avLst/>
          </a:prstGeom>
        </p:spPr>
        <p:txBody>
          <a:bodyPr/>
          <a:lstStyle>
            <a:lvl1pPr marL="0" indent="0">
              <a:buNone/>
              <a:defRPr lang="en-US" sz="2400"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Click to edit Master text styles</a:t>
            </a:r>
          </a:p>
        </p:txBody>
      </p:sp>
      <p:sp>
        <p:nvSpPr>
          <p:cNvPr id="12" name="Picture Placeholder 11"/>
          <p:cNvSpPr>
            <a:spLocks noGrp="1"/>
          </p:cNvSpPr>
          <p:nvPr>
            <p:ph type="pic" sz="quarter" idx="15"/>
          </p:nvPr>
        </p:nvSpPr>
        <p:spPr>
          <a:xfrm>
            <a:off x="457200" y="1091804"/>
            <a:ext cx="8202216" cy="3333750"/>
          </a:xfrm>
          <a:prstGeom prst="rect">
            <a:avLst/>
          </a:prstGeom>
        </p:spPr>
        <p:txBody>
          <a:bodyPr/>
          <a:lstStyle/>
          <a:p>
            <a:endParaRPr lang="en-GB"/>
          </a:p>
        </p:txBody>
      </p:sp>
    </p:spTree>
    <p:extLst>
      <p:ext uri="{BB962C8B-B14F-4D97-AF65-F5344CB8AC3E}">
        <p14:creationId xmlns:p14="http://schemas.microsoft.com/office/powerpoint/2010/main" val="256833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Graphic">
    <p:spTree>
      <p:nvGrpSpPr>
        <p:cNvPr id="1" name=""/>
        <p:cNvGrpSpPr/>
        <p:nvPr/>
      </p:nvGrpSpPr>
      <p:grpSpPr>
        <a:xfrm>
          <a:off x="0" y="0"/>
          <a:ext cx="0" cy="0"/>
          <a:chOff x="0" y="0"/>
          <a:chExt cx="0" cy="0"/>
        </a:xfrm>
      </p:grpSpPr>
      <p:sp>
        <p:nvSpPr>
          <p:cNvPr id="7" name="Text Placeholder 14"/>
          <p:cNvSpPr>
            <a:spLocks noGrp="1"/>
          </p:cNvSpPr>
          <p:nvPr>
            <p:ph type="body" sz="quarter" idx="14"/>
          </p:nvPr>
        </p:nvSpPr>
        <p:spPr>
          <a:xfrm>
            <a:off x="457200" y="315469"/>
            <a:ext cx="8201891" cy="397764"/>
          </a:xfrm>
          <a:prstGeom prst="rect">
            <a:avLst/>
          </a:prstGeom>
        </p:spPr>
        <p:txBody>
          <a:bodyPr/>
          <a:lstStyle>
            <a:lvl1pPr marL="0" indent="0">
              <a:buNone/>
              <a:defRPr lang="en-US" sz="2400" kern="1200" dirty="0" smtClean="0">
                <a:solidFill>
                  <a:srgbClr val="1F6BA7"/>
                </a:solidFill>
                <a:latin typeface="Open Sans"/>
                <a:ea typeface="+mn-ea"/>
                <a:cs typeface="Open Sans"/>
              </a:defRPr>
            </a:lvl1pPr>
            <a:lvl2pPr>
              <a:defRPr lang="en-US" sz="1050" kern="1200" dirty="0" smtClean="0">
                <a:solidFill>
                  <a:srgbClr val="1F6BA7"/>
                </a:solidFill>
                <a:latin typeface="Open Sans"/>
                <a:ea typeface="+mn-ea"/>
                <a:cs typeface="Open Sans"/>
              </a:defRPr>
            </a:lvl2pPr>
            <a:lvl3pPr>
              <a:defRPr lang="en-US" sz="1050" kern="1200" dirty="0" smtClean="0">
                <a:solidFill>
                  <a:srgbClr val="1F6BA7"/>
                </a:solidFill>
                <a:latin typeface="Open Sans"/>
                <a:ea typeface="+mn-ea"/>
                <a:cs typeface="Open Sans"/>
              </a:defRPr>
            </a:lvl3pPr>
            <a:lvl4pPr>
              <a:defRPr lang="en-US" sz="1050" kern="1200" dirty="0" smtClean="0">
                <a:solidFill>
                  <a:srgbClr val="1F6BA7"/>
                </a:solidFill>
                <a:latin typeface="Open Sans"/>
                <a:ea typeface="+mn-ea"/>
                <a:cs typeface="Open Sans"/>
              </a:defRPr>
            </a:lvl4pPr>
            <a:lvl5pPr>
              <a:defRPr lang="en-GB" sz="1050" kern="1200" dirty="0">
                <a:solidFill>
                  <a:srgbClr val="1F6BA7"/>
                </a:solidFill>
                <a:latin typeface="Open Sans"/>
                <a:ea typeface="+mn-ea"/>
                <a:cs typeface="Open Sans"/>
              </a:defRPr>
            </a:lvl5pPr>
          </a:lstStyle>
          <a:p>
            <a:pPr lvl="0"/>
            <a:r>
              <a:rPr lang="en-US" dirty="0"/>
              <a:t>Click to edit Master text styles</a:t>
            </a:r>
          </a:p>
        </p:txBody>
      </p:sp>
      <p:sp>
        <p:nvSpPr>
          <p:cNvPr id="3" name="Chart Placeholder 2"/>
          <p:cNvSpPr>
            <a:spLocks noGrp="1"/>
          </p:cNvSpPr>
          <p:nvPr>
            <p:ph type="chart" sz="quarter" idx="15"/>
          </p:nvPr>
        </p:nvSpPr>
        <p:spPr>
          <a:xfrm>
            <a:off x="457200" y="1098948"/>
            <a:ext cx="8202216" cy="3568303"/>
          </a:xfrm>
          <a:prstGeom prst="rect">
            <a:avLst/>
          </a:prstGeom>
        </p:spPr>
        <p:txBody>
          <a:bodyPr/>
          <a:lstStyle/>
          <a:p>
            <a:endParaRPr lang="en-GB"/>
          </a:p>
        </p:txBody>
      </p:sp>
    </p:spTree>
    <p:extLst>
      <p:ext uri="{BB962C8B-B14F-4D97-AF65-F5344CB8AC3E}">
        <p14:creationId xmlns:p14="http://schemas.microsoft.com/office/powerpoint/2010/main" val="2076478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431006"/>
          </a:xfrm>
          <a:prstGeom prst="rect">
            <a:avLst/>
          </a:prstGeom>
        </p:spPr>
        <p:txBody>
          <a:bodyPr/>
          <a:lstStyle>
            <a:lvl1pPr>
              <a:defRPr lang="en-GB" sz="2400" kern="1200" dirty="0" smtClean="0">
                <a:solidFill>
                  <a:srgbClr val="1F6BA7"/>
                </a:solidFill>
                <a:latin typeface="Open Sans"/>
                <a:ea typeface="+mn-ea"/>
                <a:cs typeface="Open Sans"/>
              </a:defRPr>
            </a:lvl1pPr>
          </a:lstStyle>
          <a:p>
            <a:pPr marL="0" lvl="0" indent="0" algn="l" defTabSz="685800" rtl="0" eaLnBrk="1" latinLnBrk="0" hangingPunct="1">
              <a:lnSpc>
                <a:spcPct val="90000"/>
              </a:lnSpc>
              <a:spcBef>
                <a:spcPts val="750"/>
              </a:spcBef>
              <a:buFont typeface="Arial" panose="020B0604020202020204" pitchFamily="34" charset="0"/>
              <a:buNone/>
            </a:pPr>
            <a:r>
              <a:rPr lang="en-US" dirty="0"/>
              <a:t>Click to edit Master title style</a:t>
            </a:r>
            <a:endParaRPr lang="en-GB" dirty="0"/>
          </a:p>
        </p:txBody>
      </p:sp>
      <p:sp>
        <p:nvSpPr>
          <p:cNvPr id="3" name="Text Placeholder 2"/>
          <p:cNvSpPr>
            <a:spLocks noGrp="1"/>
          </p:cNvSpPr>
          <p:nvPr>
            <p:ph type="body" idx="1"/>
          </p:nvPr>
        </p:nvSpPr>
        <p:spPr>
          <a:xfrm>
            <a:off x="629842" y="951905"/>
            <a:ext cx="3868340" cy="617934"/>
          </a:xfrm>
          <a:prstGeom prst="rect">
            <a:avLst/>
          </a:prstGeom>
        </p:spPr>
        <p:txBody>
          <a:bodyPr anchor="b"/>
          <a:lstStyle>
            <a:lvl1pPr marL="0" indent="0">
              <a:buNone/>
              <a:defRPr sz="1800" b="1">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1779686"/>
            <a:ext cx="3868340" cy="276344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29150" y="951905"/>
            <a:ext cx="3887391" cy="617934"/>
          </a:xfrm>
          <a:prstGeom prst="rect">
            <a:avLst/>
          </a:prstGeom>
        </p:spPr>
        <p:txBody>
          <a:bodyPr anchor="b"/>
          <a:lstStyle>
            <a:lvl1pPr marL="0" indent="0">
              <a:buNone/>
              <a:defRPr sz="1800" b="1">
                <a:latin typeface="Open Sans" panose="020B0606030504020204" pitchFamily="34" charset="0"/>
                <a:ea typeface="Open Sans" panose="020B0606030504020204" pitchFamily="34" charset="0"/>
                <a:cs typeface="Open Sans" panose="020B0606030504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779686"/>
            <a:ext cx="3887391" cy="2763441"/>
          </a:xfrm>
          <a:prstGeom prst="rect">
            <a:avLst/>
          </a:prstGeom>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vl2pPr>
              <a:defRPr>
                <a:latin typeface="Open Sans" panose="020B0606030504020204" pitchFamily="34" charset="0"/>
                <a:ea typeface="Open Sans" panose="020B0606030504020204" pitchFamily="34" charset="0"/>
                <a:cs typeface="Open Sans" panose="020B0606030504020204" pitchFamily="34" charset="0"/>
              </a:defRPr>
            </a:lvl2pPr>
            <a:lvl3pPr>
              <a:defRPr>
                <a:latin typeface="Open Sans" panose="020B0606030504020204" pitchFamily="34" charset="0"/>
                <a:ea typeface="Open Sans" panose="020B0606030504020204" pitchFamily="34" charset="0"/>
                <a:cs typeface="Open Sans" panose="020B0606030504020204" pitchFamily="34" charset="0"/>
              </a:defRPr>
            </a:lvl3pPr>
            <a:lvl4pPr>
              <a:defRPr>
                <a:latin typeface="Open Sans" panose="020B0606030504020204" pitchFamily="34" charset="0"/>
                <a:ea typeface="Open Sans" panose="020B0606030504020204" pitchFamily="34" charset="0"/>
                <a:cs typeface="Open Sans" panose="020B0606030504020204" pitchFamily="34" charset="0"/>
              </a:defRPr>
            </a:lvl4pPr>
            <a:lvl5pPr>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17784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magine 3"/>
          <p:cNvPicPr>
            <a:picLocks noChangeAspect="1"/>
          </p:cNvPicPr>
          <p:nvPr userDrawn="1"/>
        </p:nvPicPr>
        <p:blipFill>
          <a:blip r:embed="rId7"/>
          <a:stretch>
            <a:fillRect/>
          </a:stretch>
        </p:blipFill>
        <p:spPr>
          <a:xfrm>
            <a:off x="0" y="0"/>
            <a:ext cx="9154410" cy="163967"/>
          </a:xfrm>
          <a:prstGeom prst="rect">
            <a:avLst/>
          </a:prstGeom>
        </p:spPr>
      </p:pic>
      <p:pic>
        <p:nvPicPr>
          <p:cNvPr id="8" name="Immagine 5"/>
          <p:cNvPicPr>
            <a:picLocks noChangeAspect="1"/>
          </p:cNvPicPr>
          <p:nvPr userDrawn="1"/>
        </p:nvPicPr>
        <p:blipFill>
          <a:blip r:embed="rId8"/>
          <a:stretch>
            <a:fillRect/>
          </a:stretch>
        </p:blipFill>
        <p:spPr>
          <a:xfrm>
            <a:off x="0" y="5005504"/>
            <a:ext cx="9154410" cy="152477"/>
          </a:xfrm>
          <a:prstGeom prst="rect">
            <a:avLst/>
          </a:prstGeom>
        </p:spPr>
      </p:pic>
    </p:spTree>
    <p:extLst>
      <p:ext uri="{BB962C8B-B14F-4D97-AF65-F5344CB8AC3E}">
        <p14:creationId xmlns:p14="http://schemas.microsoft.com/office/powerpoint/2010/main" val="1475620808"/>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Sebastian </a:t>
            </a:r>
            <a:r>
              <a:rPr lang="en-US" dirty="0" smtClean="0"/>
              <a:t>MATHEW, </a:t>
            </a:r>
            <a:r>
              <a:rPr lang="en-US" i="1" dirty="0"/>
              <a:t>ICSF</a:t>
            </a:r>
            <a:endParaRPr lang="en-GB" sz="1700" i="1" dirty="0"/>
          </a:p>
        </p:txBody>
      </p:sp>
      <p:sp>
        <p:nvSpPr>
          <p:cNvPr id="3" name="Content Placeholder 2"/>
          <p:cNvSpPr>
            <a:spLocks noGrp="1"/>
          </p:cNvSpPr>
          <p:nvPr>
            <p:ph sz="half" idx="1"/>
          </p:nvPr>
        </p:nvSpPr>
        <p:spPr/>
        <p:txBody>
          <a:bodyPr/>
          <a:lstStyle/>
          <a:p>
            <a:r>
              <a:rPr lang="en-US" sz="1350" dirty="0" smtClean="0">
                <a:solidFill>
                  <a:schemeClr val="tx1"/>
                </a:solidFill>
              </a:rPr>
              <a:t>16 November </a:t>
            </a:r>
            <a:r>
              <a:rPr lang="en-US" sz="1350" dirty="0">
                <a:solidFill>
                  <a:schemeClr val="tx1"/>
                </a:solidFill>
              </a:rPr>
              <a:t>2017 </a:t>
            </a:r>
            <a:r>
              <a:rPr lang="en-US" sz="1350" dirty="0">
                <a:solidFill>
                  <a:srgbClr val="272727"/>
                </a:solidFill>
              </a:rPr>
              <a:t>|</a:t>
            </a:r>
            <a:r>
              <a:rPr lang="en-US" sz="1350" dirty="0"/>
              <a:t> </a:t>
            </a:r>
            <a:r>
              <a:rPr lang="en-US" sz="1350" dirty="0">
                <a:solidFill>
                  <a:prstClr val="black">
                    <a:lumMod val="75000"/>
                    <a:lumOff val="25000"/>
                  </a:prstClr>
                </a:solidFill>
              </a:rPr>
              <a:t>Geneva, Switzerland</a:t>
            </a:r>
          </a:p>
          <a:p>
            <a:endParaRPr lang="en-GB" dirty="0"/>
          </a:p>
          <a:p>
            <a:endParaRPr lang="en-GB" dirty="0"/>
          </a:p>
        </p:txBody>
      </p:sp>
      <p:sp>
        <p:nvSpPr>
          <p:cNvPr id="4" name="Content Placeholder 3"/>
          <p:cNvSpPr>
            <a:spLocks noGrp="1"/>
          </p:cNvSpPr>
          <p:nvPr>
            <p:ph sz="half" idx="2"/>
          </p:nvPr>
        </p:nvSpPr>
        <p:spPr/>
        <p:txBody>
          <a:bodyPr/>
          <a:lstStyle/>
          <a:p>
            <a:r>
              <a:rPr lang="en-US" sz="2100" dirty="0"/>
              <a:t>Session </a:t>
            </a:r>
            <a:r>
              <a:rPr lang="en-US" sz="2100" dirty="0" smtClean="0"/>
              <a:t>3: </a:t>
            </a:r>
            <a:r>
              <a:rPr lang="en-US" sz="2100" dirty="0"/>
              <a:t>Looking beyond MC11: Implementing new rules</a:t>
            </a:r>
            <a:endParaRPr lang="en-GB" sz="2100" dirty="0"/>
          </a:p>
        </p:txBody>
      </p:sp>
      <p:sp>
        <p:nvSpPr>
          <p:cNvPr id="5" name="Text Placeholder 4"/>
          <p:cNvSpPr>
            <a:spLocks noGrp="1"/>
          </p:cNvSpPr>
          <p:nvPr>
            <p:ph type="body" sz="quarter" idx="10"/>
          </p:nvPr>
        </p:nvSpPr>
        <p:spPr>
          <a:xfrm>
            <a:off x="65314" y="475092"/>
            <a:ext cx="3503171" cy="222332"/>
          </a:xfrm>
        </p:spPr>
        <p:txBody>
          <a:bodyPr/>
          <a:lstStyle/>
          <a:p>
            <a:pPr marL="0" indent="0">
              <a:buNone/>
            </a:pPr>
            <a:r>
              <a:rPr lang="en-GB" dirty="0" smtClean="0"/>
              <a:t>SEBASTIAN MATHEW</a:t>
            </a:r>
          </a:p>
          <a:p>
            <a:pPr marL="0" indent="0">
              <a:buNone/>
            </a:pPr>
            <a:endParaRPr lang="en-GB" dirty="0"/>
          </a:p>
        </p:txBody>
      </p:sp>
    </p:spTree>
    <p:extLst>
      <p:ext uri="{BB962C8B-B14F-4D97-AF65-F5344CB8AC3E}">
        <p14:creationId xmlns:p14="http://schemas.microsoft.com/office/powerpoint/2010/main" val="19976775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643812" y="1343607"/>
            <a:ext cx="8015280" cy="3507793"/>
          </a:xfrm>
        </p:spPr>
        <p:txBody>
          <a:bodyPr/>
          <a:lstStyle/>
          <a:p>
            <a:endParaRPr lang="en-GB" dirty="0"/>
          </a:p>
        </p:txBody>
      </p:sp>
      <p:sp>
        <p:nvSpPr>
          <p:cNvPr id="3" name="Text Placeholder 2"/>
          <p:cNvSpPr>
            <a:spLocks noGrp="1"/>
          </p:cNvSpPr>
          <p:nvPr>
            <p:ph type="body" sz="quarter" idx="14"/>
          </p:nvPr>
        </p:nvSpPr>
        <p:spPr>
          <a:xfrm>
            <a:off x="541176" y="315468"/>
            <a:ext cx="8117915" cy="1028139"/>
          </a:xfrm>
        </p:spPr>
        <p:txBody>
          <a:bodyPr/>
          <a:lstStyle/>
          <a:p>
            <a:r>
              <a:rPr lang="en-US" dirty="0" smtClean="0"/>
              <a:t>How could key disciplines in the proposals in the WTO fisheries negotiations be Implemented in the context of small-scale fishing in South Asia?</a:t>
            </a:r>
            <a:endParaRPr lang="en-GB" dirty="0"/>
          </a:p>
        </p:txBody>
      </p:sp>
    </p:spTree>
    <p:extLst>
      <p:ext uri="{BB962C8B-B14F-4D97-AF65-F5344CB8AC3E}">
        <p14:creationId xmlns:p14="http://schemas.microsoft.com/office/powerpoint/2010/main" val="263334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285750" indent="-285750">
              <a:buFont typeface="Arial" panose="020B0604020202020204" pitchFamily="34" charset="0"/>
              <a:buChar char="•"/>
            </a:pPr>
            <a:r>
              <a:rPr lang="en-US" dirty="0"/>
              <a:t>M</a:t>
            </a:r>
            <a:r>
              <a:rPr lang="en-US" dirty="0" smtClean="0"/>
              <a:t>arine capture fishery production-</a:t>
            </a:r>
            <a:r>
              <a:rPr lang="en-US" dirty="0"/>
              <a:t> </a:t>
            </a:r>
            <a:r>
              <a:rPr lang="en-US" dirty="0" smtClean="0"/>
              <a:t>5.4 </a:t>
            </a:r>
            <a:r>
              <a:rPr lang="en-US" dirty="0"/>
              <a:t>million </a:t>
            </a:r>
            <a:r>
              <a:rPr lang="en-US" dirty="0" err="1"/>
              <a:t>tonnes</a:t>
            </a:r>
            <a:r>
              <a:rPr lang="en-US" dirty="0"/>
              <a:t> </a:t>
            </a:r>
            <a:r>
              <a:rPr lang="en-US" dirty="0" smtClean="0"/>
              <a:t>(Bangladesh</a:t>
            </a:r>
            <a:r>
              <a:rPr lang="en-US" dirty="0"/>
              <a:t>, India, Maldives, </a:t>
            </a:r>
            <a:r>
              <a:rPr lang="en-US" dirty="0" smtClean="0"/>
              <a:t>Pakistan, Sri Lanka) two-thirds from India—about 6.27 per cent of the global capture fishery production</a:t>
            </a:r>
          </a:p>
          <a:p>
            <a:pPr marL="285750" indent="-285750">
              <a:buFont typeface="Arial" panose="020B0604020202020204" pitchFamily="34" charset="0"/>
              <a:buChar char="•"/>
            </a:pPr>
            <a:r>
              <a:rPr lang="en-US" dirty="0" smtClean="0"/>
              <a:t>Number of fishers dependent on fisheries for a livelihood:  1.5 million fishers (two-thirds in India)</a:t>
            </a:r>
          </a:p>
          <a:p>
            <a:pPr marL="285750" indent="-285750">
              <a:buFont typeface="Arial" panose="020B0604020202020204" pitchFamily="34" charset="0"/>
              <a:buChar char="•"/>
            </a:pPr>
            <a:r>
              <a:rPr lang="en-US" dirty="0" smtClean="0"/>
              <a:t>Fishing fleet: nearly 300,000 vessels (Bangladesh: 52,000 vessels</a:t>
            </a:r>
            <a:r>
              <a:rPr lang="en-US" dirty="0"/>
              <a:t>;</a:t>
            </a:r>
            <a:r>
              <a:rPr lang="en-US" dirty="0" smtClean="0"/>
              <a:t> India: 200,000 vessels; Maldives: 900 vessels; Pakistan: 10,000 vessels; and Sri Lanka: 32,000)</a:t>
            </a:r>
          </a:p>
          <a:p>
            <a:pPr marL="285750" indent="-285750">
              <a:buFont typeface="Arial" panose="020B0604020202020204" pitchFamily="34" charset="0"/>
              <a:buChar char="•"/>
            </a:pPr>
            <a:r>
              <a:rPr lang="en-US" dirty="0" smtClean="0"/>
              <a:t>All South Asian countries have ratified the 1982 United Nations Law of the Sea Convention</a:t>
            </a:r>
          </a:p>
          <a:p>
            <a:pPr marL="285750" indent="-285750">
              <a:buFont typeface="Arial" panose="020B0604020202020204" pitchFamily="34" charset="0"/>
              <a:buChar char="•"/>
            </a:pPr>
            <a:r>
              <a:rPr lang="en-US" dirty="0" smtClean="0"/>
              <a:t>Sri Lanka has ratified the 1993 FAO Compliance Agreement</a:t>
            </a:r>
          </a:p>
          <a:p>
            <a:pPr marL="285750" indent="-285750">
              <a:buFont typeface="Arial" panose="020B0604020202020204" pitchFamily="34" charset="0"/>
              <a:buChar char="•"/>
            </a:pPr>
            <a:r>
              <a:rPr lang="en-US" dirty="0" smtClean="0"/>
              <a:t>All South Asian countries except Pakistan have ratified 1995 UN Fish Stocks Agreement</a:t>
            </a:r>
          </a:p>
          <a:p>
            <a:pPr marL="285750" indent="-285750">
              <a:buFont typeface="Arial" panose="020B0604020202020204" pitchFamily="34" charset="0"/>
              <a:buChar char="•"/>
            </a:pPr>
            <a:r>
              <a:rPr lang="en-US" dirty="0" smtClean="0"/>
              <a:t>All South Asian countries are members of IOTC (Bangladesh, a cooperating non-Contracting Party)</a:t>
            </a:r>
          </a:p>
          <a:p>
            <a:pPr marL="285750" indent="-285750">
              <a:buFont typeface="Arial" panose="020B0604020202020204" pitchFamily="34" charset="0"/>
              <a:buChar char="•"/>
            </a:pPr>
            <a:r>
              <a:rPr lang="en-US" dirty="0" smtClean="0"/>
              <a:t>Maldives and Sri Lanka are Parties to the 2009 FAO Agreement on Port State Measures to Prevent, Deter and Eliminate  IUU Fishing (PSMA)</a:t>
            </a:r>
          </a:p>
          <a:p>
            <a:r>
              <a:rPr lang="en-US" dirty="0" smtClean="0"/>
              <a:t>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GB" dirty="0"/>
          </a:p>
        </p:txBody>
      </p:sp>
      <p:sp>
        <p:nvSpPr>
          <p:cNvPr id="3" name="Text Placeholder 2"/>
          <p:cNvSpPr>
            <a:spLocks noGrp="1"/>
          </p:cNvSpPr>
          <p:nvPr>
            <p:ph type="body" sz="quarter" idx="14"/>
          </p:nvPr>
        </p:nvSpPr>
        <p:spPr/>
        <p:txBody>
          <a:bodyPr/>
          <a:lstStyle/>
          <a:p>
            <a:r>
              <a:rPr lang="en-US" dirty="0" smtClean="0"/>
              <a:t>Marine Fisheries South Asia</a:t>
            </a:r>
            <a:endParaRPr lang="en-GB" dirty="0"/>
          </a:p>
        </p:txBody>
      </p:sp>
    </p:spTree>
    <p:extLst>
      <p:ext uri="{BB962C8B-B14F-4D97-AF65-F5344CB8AC3E}">
        <p14:creationId xmlns:p14="http://schemas.microsoft.com/office/powerpoint/2010/main" val="2245080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Small-scale </a:t>
            </a:r>
            <a:r>
              <a:rPr lang="en-GB" dirty="0"/>
              <a:t>fishing vessels fish within sovereignty and other areas of national jurisdiction, in the high seas, as well as in areas under sovereignty and jurisdiction of other States</a:t>
            </a:r>
          </a:p>
          <a:p>
            <a:pPr marL="285750" indent="-285750">
              <a:buFont typeface="Arial" panose="020B0604020202020204" pitchFamily="34" charset="0"/>
              <a:buChar char="•"/>
            </a:pPr>
            <a:r>
              <a:rPr lang="en-GB" dirty="0"/>
              <a:t>Small-scale fishing vessels on IUU negative list </a:t>
            </a:r>
          </a:p>
          <a:p>
            <a:pPr marL="285750" indent="-285750">
              <a:buFont typeface="Arial" panose="020B0604020202020204" pitchFamily="34" charset="0"/>
              <a:buChar char="•"/>
            </a:pPr>
            <a:r>
              <a:rPr lang="en-GB" dirty="0"/>
              <a:t>Small-scale fishers associated with IUU fishing in areas under national jurisdiction of other </a:t>
            </a:r>
            <a:r>
              <a:rPr lang="en-GB" dirty="0" smtClean="0"/>
              <a:t>States</a:t>
            </a:r>
          </a:p>
          <a:p>
            <a:pPr marL="285750" indent="-285750">
              <a:buFont typeface="Arial" panose="020B0604020202020204" pitchFamily="34" charset="0"/>
              <a:buChar char="•"/>
            </a:pPr>
            <a:r>
              <a:rPr lang="en-GB" dirty="0"/>
              <a:t>Small-scale fishing vessels undertaking IUU fishing in waters </a:t>
            </a:r>
            <a:r>
              <a:rPr lang="en-GB" dirty="0" smtClean="0"/>
              <a:t>within the </a:t>
            </a:r>
            <a:r>
              <a:rPr lang="en-GB" dirty="0"/>
              <a:t>national jurisdiction (all South Asian countries except </a:t>
            </a:r>
            <a:r>
              <a:rPr lang="en-GB" dirty="0" smtClean="0"/>
              <a:t>Maldives</a:t>
            </a:r>
            <a:r>
              <a:rPr lang="en-GB" dirty="0"/>
              <a:t>)</a:t>
            </a:r>
          </a:p>
          <a:p>
            <a:endParaRPr lang="en-GB" dirty="0" smtClean="0"/>
          </a:p>
          <a:p>
            <a:endParaRPr lang="en-GB" dirty="0"/>
          </a:p>
          <a:p>
            <a:endParaRPr lang="en-GB" dirty="0"/>
          </a:p>
          <a:p>
            <a:endParaRPr lang="en-GB" dirty="0"/>
          </a:p>
        </p:txBody>
      </p:sp>
      <p:sp>
        <p:nvSpPr>
          <p:cNvPr id="3" name="Text Placeholder 2"/>
          <p:cNvSpPr>
            <a:spLocks noGrp="1"/>
          </p:cNvSpPr>
          <p:nvPr>
            <p:ph type="body" sz="quarter" idx="14"/>
          </p:nvPr>
        </p:nvSpPr>
        <p:spPr>
          <a:xfrm>
            <a:off x="457200" y="315469"/>
            <a:ext cx="8201892" cy="729560"/>
          </a:xfrm>
        </p:spPr>
        <p:txBody>
          <a:bodyPr/>
          <a:lstStyle/>
          <a:p>
            <a:r>
              <a:rPr lang="en-GB" b="1" dirty="0"/>
              <a:t>Small-scale fishing and IUU </a:t>
            </a:r>
            <a:r>
              <a:rPr lang="en-GB" b="1" dirty="0" smtClean="0"/>
              <a:t>fishing</a:t>
            </a:r>
            <a:endParaRPr lang="en-GB" dirty="0"/>
          </a:p>
        </p:txBody>
      </p:sp>
    </p:spTree>
    <p:extLst>
      <p:ext uri="{BB962C8B-B14F-4D97-AF65-F5344CB8AC3E}">
        <p14:creationId xmlns:p14="http://schemas.microsoft.com/office/powerpoint/2010/main" val="24412122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57201" y="925831"/>
            <a:ext cx="8276252" cy="4056716"/>
          </a:xfrm>
        </p:spPr>
        <p:txBody>
          <a:bodyPr/>
          <a:lstStyle/>
          <a:p>
            <a:pPr marL="285750" indent="-285750">
              <a:buFont typeface="Arial" panose="020B0604020202020204" pitchFamily="34" charset="0"/>
              <a:buChar char="•"/>
            </a:pPr>
            <a:r>
              <a:rPr lang="en-GB" dirty="0" smtClean="0"/>
              <a:t>NPOA-IUU to </a:t>
            </a:r>
            <a:r>
              <a:rPr lang="en-GB" dirty="0"/>
              <a:t>be developed in South Asia </a:t>
            </a:r>
            <a:r>
              <a:rPr lang="en-GB" dirty="0" smtClean="0"/>
              <a:t>(except Sri Lanka)</a:t>
            </a:r>
          </a:p>
          <a:p>
            <a:pPr marL="285750" indent="-285750">
              <a:buFont typeface="Arial" panose="020B0604020202020204" pitchFamily="34" charset="0"/>
              <a:buChar char="•"/>
            </a:pPr>
            <a:r>
              <a:rPr lang="en-GB" dirty="0"/>
              <a:t>P</a:t>
            </a:r>
            <a:r>
              <a:rPr lang="en-GB" dirty="0" smtClean="0"/>
              <a:t>erformance </a:t>
            </a:r>
            <a:r>
              <a:rPr lang="en-GB" dirty="0"/>
              <a:t>of flag State duties needs to </a:t>
            </a:r>
            <a:r>
              <a:rPr lang="en-GB" dirty="0" smtClean="0"/>
              <a:t>improved </a:t>
            </a:r>
            <a:r>
              <a:rPr lang="en-GB" dirty="0"/>
              <a:t>(in regard to fishing vessel registration; authorization to fish as well as denial of authorization; catch reporting; marking and identification of fishing vessels and gear; maritime safety; working conditions and living conditions on board </a:t>
            </a:r>
            <a:r>
              <a:rPr lang="en-GB" dirty="0" smtClean="0"/>
              <a:t>fishing vessels; </a:t>
            </a:r>
            <a:r>
              <a:rPr lang="en-GB" dirty="0"/>
              <a:t>protection of the maritime environment; and conservation and management measures</a:t>
            </a:r>
            <a:r>
              <a:rPr lang="en-GB" dirty="0" smtClean="0"/>
              <a:t>)</a:t>
            </a:r>
          </a:p>
          <a:p>
            <a:pPr marL="285750" indent="-285750">
              <a:buFont typeface="Arial" panose="020B0604020202020204" pitchFamily="34" charset="0"/>
              <a:buChar char="•"/>
            </a:pPr>
            <a:r>
              <a:rPr lang="en-GB" dirty="0" smtClean="0"/>
              <a:t>Rights of the coastal State to be better exerted (lack </a:t>
            </a:r>
            <a:r>
              <a:rPr lang="en-GB" dirty="0"/>
              <a:t>of comprehensive and effective MCS regimes, e.g., no VMS coverage, preventing vessels without proper registration and authorization to fish in its </a:t>
            </a:r>
            <a:r>
              <a:rPr lang="en-GB" dirty="0" smtClean="0"/>
              <a:t>EEZ)</a:t>
            </a:r>
          </a:p>
          <a:p>
            <a:pPr marL="285750" indent="-285750">
              <a:buFont typeface="Arial" panose="020B0604020202020204" pitchFamily="34" charset="0"/>
              <a:buChar char="•"/>
            </a:pPr>
            <a:r>
              <a:rPr lang="en-GB" dirty="0"/>
              <a:t>A</a:t>
            </a:r>
            <a:r>
              <a:rPr lang="en-GB" dirty="0" smtClean="0"/>
              <a:t>doption </a:t>
            </a:r>
            <a:r>
              <a:rPr lang="en-GB" dirty="0"/>
              <a:t>of effective port State </a:t>
            </a:r>
            <a:r>
              <a:rPr lang="en-GB" dirty="0" smtClean="0"/>
              <a:t>measures</a:t>
            </a:r>
          </a:p>
          <a:p>
            <a:pPr marL="285750" indent="-285750">
              <a:buFont typeface="Arial" panose="020B0604020202020204" pitchFamily="34" charset="0"/>
              <a:buChar char="•"/>
            </a:pPr>
            <a:r>
              <a:rPr lang="en-GB" dirty="0"/>
              <a:t>B</a:t>
            </a:r>
            <a:r>
              <a:rPr lang="en-GB" dirty="0" smtClean="0"/>
              <a:t>etter </a:t>
            </a:r>
            <a:r>
              <a:rPr lang="en-GB" dirty="0"/>
              <a:t>compliance with RFMO measures (sharing information, etc</a:t>
            </a:r>
            <a:r>
              <a:rPr lang="en-GB" dirty="0" smtClean="0"/>
              <a:t>.)</a:t>
            </a:r>
          </a:p>
          <a:p>
            <a:endParaRPr lang="en-GB" dirty="0"/>
          </a:p>
        </p:txBody>
      </p:sp>
      <p:sp>
        <p:nvSpPr>
          <p:cNvPr id="3" name="Text Placeholder 2"/>
          <p:cNvSpPr>
            <a:spLocks noGrp="1"/>
          </p:cNvSpPr>
          <p:nvPr>
            <p:ph type="body" sz="quarter" idx="14"/>
          </p:nvPr>
        </p:nvSpPr>
        <p:spPr>
          <a:xfrm>
            <a:off x="410548" y="257479"/>
            <a:ext cx="8248544" cy="668352"/>
          </a:xfrm>
        </p:spPr>
        <p:txBody>
          <a:bodyPr/>
          <a:lstStyle/>
          <a:p>
            <a:r>
              <a:rPr lang="en-US" dirty="0" smtClean="0"/>
              <a:t>Addressing IUU fishing of small-scale </a:t>
            </a:r>
            <a:r>
              <a:rPr lang="en-US" dirty="0"/>
              <a:t>f</a:t>
            </a:r>
            <a:r>
              <a:rPr lang="en-US" dirty="0" smtClean="0"/>
              <a:t>ishing Vessels</a:t>
            </a:r>
            <a:endParaRPr lang="en-GB" dirty="0"/>
          </a:p>
        </p:txBody>
      </p:sp>
    </p:spTree>
    <p:extLst>
      <p:ext uri="{BB962C8B-B14F-4D97-AF65-F5344CB8AC3E}">
        <p14:creationId xmlns:p14="http://schemas.microsoft.com/office/powerpoint/2010/main" val="3324354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285750" indent="-285750">
              <a:buFont typeface="Arial" panose="020B0604020202020204" pitchFamily="34" charset="0"/>
              <a:buChar char="•"/>
            </a:pPr>
            <a:r>
              <a:rPr lang="en-GB" dirty="0" smtClean="0"/>
              <a:t>Remove fragmentation of fisheries </a:t>
            </a:r>
            <a:r>
              <a:rPr lang="en-GB" dirty="0"/>
              <a:t>legislation (e.g., no EEZ fisheries legislation in some countries for domestic fishing vessels, including small-scale fishing vessels, consistent with international obligations)</a:t>
            </a:r>
          </a:p>
          <a:p>
            <a:pPr marL="285750" indent="-285750">
              <a:buFont typeface="Arial" panose="020B0604020202020204" pitchFamily="34" charset="0"/>
              <a:buChar char="•"/>
            </a:pPr>
            <a:r>
              <a:rPr lang="en-GB" dirty="0" smtClean="0"/>
              <a:t>Improve </a:t>
            </a:r>
            <a:r>
              <a:rPr lang="en-GB" dirty="0"/>
              <a:t>awareness in the fishing industry about </a:t>
            </a:r>
            <a:r>
              <a:rPr lang="en-GB" dirty="0" smtClean="0"/>
              <a:t>the State </a:t>
            </a:r>
            <a:r>
              <a:rPr lang="en-GB" dirty="0"/>
              <a:t>responsibilities in relation to LOSC, UNFSA, CCRF, IPOA-IUU, PSMA, etc</a:t>
            </a:r>
            <a:r>
              <a:rPr lang="en-GB" dirty="0" smtClean="0"/>
              <a:t>.</a:t>
            </a:r>
            <a:endParaRPr lang="en-GB" dirty="0"/>
          </a:p>
          <a:p>
            <a:pPr marL="285750" indent="-285750">
              <a:buFont typeface="Arial" panose="020B0604020202020204" pitchFamily="34" charset="0"/>
              <a:buChar char="•"/>
            </a:pPr>
            <a:r>
              <a:rPr lang="en-GB" dirty="0" smtClean="0"/>
              <a:t>Move flag </a:t>
            </a:r>
            <a:r>
              <a:rPr lang="en-GB" dirty="0"/>
              <a:t>States and coastal States as well as the fishing industry </a:t>
            </a:r>
            <a:r>
              <a:rPr lang="en-GB" dirty="0" smtClean="0"/>
              <a:t>from a stand-alone, </a:t>
            </a:r>
            <a:r>
              <a:rPr lang="en-GB" dirty="0"/>
              <a:t>rights-based </a:t>
            </a:r>
            <a:r>
              <a:rPr lang="en-GB" dirty="0" smtClean="0"/>
              <a:t>regime also to a duty-bearing regime, </a:t>
            </a:r>
            <a:r>
              <a:rPr lang="en-GB" dirty="0"/>
              <a:t>consistent with </a:t>
            </a:r>
            <a:r>
              <a:rPr lang="en-GB" dirty="0" smtClean="0"/>
              <a:t>international obligations</a:t>
            </a:r>
          </a:p>
          <a:p>
            <a:pPr marL="285750" indent="-285750">
              <a:buFont typeface="Arial" panose="020B0604020202020204" pitchFamily="34" charset="0"/>
              <a:buChar char="•"/>
            </a:pPr>
            <a:r>
              <a:rPr lang="en-US" dirty="0"/>
              <a:t>Properly crafted fisheries subsidies disciplines can contribute to improved outcomes in relation to effective fisheries conservation and management measures under flag State, coastal State and port State regimes</a:t>
            </a:r>
            <a:endParaRPr lang="en-GB" dirty="0"/>
          </a:p>
          <a:p>
            <a:endParaRPr lang="en-GB" dirty="0"/>
          </a:p>
          <a:p>
            <a:endParaRPr lang="en-GB" dirty="0"/>
          </a:p>
        </p:txBody>
      </p:sp>
      <p:sp>
        <p:nvSpPr>
          <p:cNvPr id="3" name="Text Placeholder 2"/>
          <p:cNvSpPr>
            <a:spLocks noGrp="1"/>
          </p:cNvSpPr>
          <p:nvPr>
            <p:ph type="body" sz="quarter" idx="14"/>
          </p:nvPr>
        </p:nvSpPr>
        <p:spPr/>
        <p:txBody>
          <a:bodyPr/>
          <a:lstStyle/>
          <a:p>
            <a:r>
              <a:rPr lang="en-US" dirty="0"/>
              <a:t>Addressing IUU </a:t>
            </a:r>
            <a:r>
              <a:rPr lang="en-US" dirty="0" smtClean="0"/>
              <a:t>fishing </a:t>
            </a:r>
            <a:r>
              <a:rPr lang="en-US" dirty="0"/>
              <a:t>of </a:t>
            </a:r>
            <a:r>
              <a:rPr lang="en-US" dirty="0" smtClean="0"/>
              <a:t>small-scale fishing </a:t>
            </a:r>
            <a:r>
              <a:rPr lang="en-US" dirty="0"/>
              <a:t>v</a:t>
            </a:r>
            <a:r>
              <a:rPr lang="en-US" dirty="0" smtClean="0"/>
              <a:t>essels 2 </a:t>
            </a:r>
            <a:endParaRPr lang="en-GB" dirty="0"/>
          </a:p>
        </p:txBody>
      </p:sp>
    </p:spTree>
    <p:extLst>
      <p:ext uri="{BB962C8B-B14F-4D97-AF65-F5344CB8AC3E}">
        <p14:creationId xmlns:p14="http://schemas.microsoft.com/office/powerpoint/2010/main" val="284626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285750" indent="-285750">
              <a:buFont typeface="Arial" panose="020B0604020202020204" pitchFamily="34" charset="0"/>
              <a:buChar char="•"/>
            </a:pPr>
            <a:r>
              <a:rPr lang="en-US" dirty="0" smtClean="0"/>
              <a:t>Difficult to segregate fish stocks according to those caught only by large-scale fishing vessels from those caught only by small-scale fishing vessels, especially in tropical multispecies fisheries (although some species are caught only by specific fishing methods irrespective of size)</a:t>
            </a:r>
            <a:endParaRPr lang="en-GB" dirty="0" smtClean="0"/>
          </a:p>
          <a:p>
            <a:pPr marL="285750" indent="-285750">
              <a:buFont typeface="Arial" panose="020B0604020202020204" pitchFamily="34" charset="0"/>
              <a:buChar char="•"/>
            </a:pPr>
            <a:r>
              <a:rPr lang="en-GB" dirty="0" smtClean="0"/>
              <a:t>Existing </a:t>
            </a:r>
            <a:r>
              <a:rPr lang="en-GB" dirty="0"/>
              <a:t>legislation in South Asia do not recognize terms such as “overfishing”, “overfished”, </a:t>
            </a:r>
            <a:r>
              <a:rPr lang="en-GB" dirty="0" smtClean="0"/>
              <a:t>etc</a:t>
            </a:r>
            <a:r>
              <a:rPr lang="en-GB" dirty="0"/>
              <a:t>.</a:t>
            </a:r>
          </a:p>
          <a:p>
            <a:pPr marL="285750" indent="-285750">
              <a:buFont typeface="Arial" panose="020B0604020202020204" pitchFamily="34" charset="0"/>
              <a:buChar char="•"/>
            </a:pPr>
            <a:r>
              <a:rPr lang="en-GB" dirty="0" smtClean="0"/>
              <a:t>No </a:t>
            </a:r>
            <a:r>
              <a:rPr lang="en-GB" dirty="0"/>
              <a:t>agreed national criteria for </a:t>
            </a:r>
            <a:r>
              <a:rPr lang="en-GB" dirty="0" smtClean="0"/>
              <a:t>determining the </a:t>
            </a:r>
            <a:r>
              <a:rPr lang="en-GB" dirty="0"/>
              <a:t>status </a:t>
            </a:r>
            <a:r>
              <a:rPr lang="en-GB" dirty="0" smtClean="0"/>
              <a:t>of exploitation of fish </a:t>
            </a:r>
            <a:r>
              <a:rPr lang="en-GB" dirty="0"/>
              <a:t>stocks (levels of historical stock size not </a:t>
            </a:r>
            <a:r>
              <a:rPr lang="en-GB" dirty="0" smtClean="0"/>
              <a:t>estimated; it would, however, be complex and onerous) </a:t>
            </a:r>
            <a:endParaRPr lang="en-GB" dirty="0"/>
          </a:p>
          <a:p>
            <a:pPr marL="285750" indent="-285750">
              <a:buFont typeface="Arial" panose="020B0604020202020204" pitchFamily="34" charset="0"/>
              <a:buChar char="•"/>
            </a:pPr>
            <a:r>
              <a:rPr lang="en-GB" dirty="0" smtClean="0"/>
              <a:t>Fishing effort for highly </a:t>
            </a:r>
            <a:r>
              <a:rPr lang="en-GB" dirty="0"/>
              <a:t>migratory fish stocks such as tuna and tuna-like species, </a:t>
            </a:r>
            <a:r>
              <a:rPr lang="en-GB" dirty="0" err="1"/>
              <a:t>pomfrets</a:t>
            </a:r>
            <a:r>
              <a:rPr lang="en-GB" dirty="0"/>
              <a:t>, oceanic sharks, etc</a:t>
            </a:r>
            <a:r>
              <a:rPr lang="en-GB" dirty="0" smtClean="0"/>
              <a:t>. can be planned based </a:t>
            </a:r>
            <a:r>
              <a:rPr lang="en-GB" dirty="0"/>
              <a:t>on </a:t>
            </a:r>
            <a:r>
              <a:rPr lang="en-GB" dirty="0" smtClean="0"/>
              <a:t>the determination of </a:t>
            </a:r>
            <a:r>
              <a:rPr lang="en-GB" dirty="0" err="1" smtClean="0"/>
              <a:t>underfished</a:t>
            </a:r>
            <a:r>
              <a:rPr lang="en-GB" dirty="0"/>
              <a:t>, fully fished </a:t>
            </a:r>
            <a:r>
              <a:rPr lang="en-GB" dirty="0" smtClean="0"/>
              <a:t>or </a:t>
            </a:r>
            <a:r>
              <a:rPr lang="en-GB" dirty="0"/>
              <a:t>overfished status of </a:t>
            </a:r>
            <a:r>
              <a:rPr lang="en-GB" dirty="0" smtClean="0"/>
              <a:t>stocks, but more demanding for </a:t>
            </a:r>
            <a:r>
              <a:rPr lang="en-GB" dirty="0"/>
              <a:t>other species In tropical multispecies fisheries</a:t>
            </a:r>
            <a:endParaRPr lang="en-GB" dirty="0" smtClean="0"/>
          </a:p>
          <a:p>
            <a:endParaRPr lang="en-GB" dirty="0"/>
          </a:p>
          <a:p>
            <a:endParaRPr lang="en-GB" dirty="0"/>
          </a:p>
        </p:txBody>
      </p:sp>
      <p:sp>
        <p:nvSpPr>
          <p:cNvPr id="3" name="Text Placeholder 2"/>
          <p:cNvSpPr>
            <a:spLocks noGrp="1"/>
          </p:cNvSpPr>
          <p:nvPr>
            <p:ph type="body" sz="quarter" idx="14"/>
          </p:nvPr>
        </p:nvSpPr>
        <p:spPr/>
        <p:txBody>
          <a:bodyPr/>
          <a:lstStyle/>
          <a:p>
            <a:r>
              <a:rPr lang="en-GB" dirty="0"/>
              <a:t>Prohibition of subsidies to fish stocks already overfished</a:t>
            </a:r>
          </a:p>
        </p:txBody>
      </p:sp>
    </p:spTree>
    <p:extLst>
      <p:ext uri="{BB962C8B-B14F-4D97-AF65-F5344CB8AC3E}">
        <p14:creationId xmlns:p14="http://schemas.microsoft.com/office/powerpoint/2010/main" val="1565706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382556" y="1173378"/>
            <a:ext cx="8201891" cy="3925569"/>
          </a:xfrm>
        </p:spPr>
        <p:txBody>
          <a:bodyPr/>
          <a:lstStyle/>
          <a:p>
            <a:pPr marL="285750" indent="-285750">
              <a:buFont typeface="Arial" panose="020B0604020202020204" pitchFamily="34" charset="0"/>
              <a:buChar char="•"/>
            </a:pPr>
            <a:r>
              <a:rPr lang="en-GB" dirty="0" smtClean="0"/>
              <a:t>How </a:t>
            </a:r>
            <a:r>
              <a:rPr lang="en-GB" dirty="0"/>
              <a:t>to deal with the biological unity of stocks?</a:t>
            </a:r>
          </a:p>
          <a:p>
            <a:pPr marL="285750" indent="-285750">
              <a:buFont typeface="Arial" panose="020B0604020202020204" pitchFamily="34" charset="0"/>
              <a:buChar char="•"/>
            </a:pPr>
            <a:r>
              <a:rPr lang="en-GB" dirty="0" smtClean="0"/>
              <a:t>Need </a:t>
            </a:r>
            <a:r>
              <a:rPr lang="en-GB" dirty="0"/>
              <a:t>to target overcapacity and overfishing in the entire range of distribution of fish stocks</a:t>
            </a:r>
          </a:p>
          <a:p>
            <a:pPr marL="285750" indent="-285750">
              <a:buFont typeface="Arial" panose="020B0604020202020204" pitchFamily="34" charset="0"/>
              <a:buChar char="•"/>
            </a:pPr>
            <a:r>
              <a:rPr lang="en-GB" dirty="0" smtClean="0"/>
              <a:t>All </a:t>
            </a:r>
            <a:r>
              <a:rPr lang="en-GB" dirty="0"/>
              <a:t>fishing in marine waters up to the limit of the territorial sea is regulated by national and subnational legislation in South Asia (de jure measures to be made consistent with international obligations and made into better de facto measures to prevent and eliminate overcapacity and overfishing and to ensure that the level of fishing effort does not undermine the sustainability of fisheries resources)</a:t>
            </a:r>
          </a:p>
          <a:p>
            <a:pPr marL="285750" indent="-285750">
              <a:buFont typeface="Arial" panose="020B0604020202020204" pitchFamily="34" charset="0"/>
              <a:buChar char="•"/>
            </a:pPr>
            <a:r>
              <a:rPr lang="en-GB" dirty="0" smtClean="0"/>
              <a:t>Poor </a:t>
            </a:r>
            <a:r>
              <a:rPr lang="en-GB" dirty="0"/>
              <a:t>implementation of legislation in internal waters, archipelagic waters and the territorial sea can </a:t>
            </a:r>
            <a:r>
              <a:rPr lang="en-GB" dirty="0" smtClean="0"/>
              <a:t>exacerbate fishing pressure in the EEZ</a:t>
            </a:r>
          </a:p>
          <a:p>
            <a:pPr marL="285750" indent="-285750">
              <a:buFont typeface="Arial" panose="020B0604020202020204" pitchFamily="34" charset="0"/>
              <a:buChar char="•"/>
            </a:pPr>
            <a:r>
              <a:rPr lang="en-US" dirty="0" smtClean="0"/>
              <a:t>Disciplining subsidies to fishing vessels in the EEZ may exacerbate fishing pressure in the territorial sea, internal waters and archipelagic waters</a:t>
            </a:r>
            <a:endParaRPr lang="en-GB" dirty="0"/>
          </a:p>
          <a:p>
            <a:endParaRPr lang="en-GB" dirty="0"/>
          </a:p>
        </p:txBody>
      </p:sp>
      <p:sp>
        <p:nvSpPr>
          <p:cNvPr id="3" name="Text Placeholder 2"/>
          <p:cNvSpPr>
            <a:spLocks noGrp="1"/>
          </p:cNvSpPr>
          <p:nvPr>
            <p:ph type="body" sz="quarter" idx="14"/>
          </p:nvPr>
        </p:nvSpPr>
        <p:spPr>
          <a:xfrm>
            <a:off x="457200" y="315468"/>
            <a:ext cx="8313576" cy="720229"/>
          </a:xfrm>
        </p:spPr>
        <p:txBody>
          <a:bodyPr/>
          <a:lstStyle/>
          <a:p>
            <a:r>
              <a:rPr lang="en-GB" dirty="0"/>
              <a:t>Exempting the territorial sea from the application of the subsidies disciplines</a:t>
            </a:r>
          </a:p>
        </p:txBody>
      </p:sp>
    </p:spTree>
    <p:extLst>
      <p:ext uri="{BB962C8B-B14F-4D97-AF65-F5344CB8AC3E}">
        <p14:creationId xmlns:p14="http://schemas.microsoft.com/office/powerpoint/2010/main" val="3764969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lstStyle/>
          <a:p>
            <a:pPr marL="285750" indent="-285750">
              <a:buFont typeface="Arial" panose="020B0604020202020204" pitchFamily="34" charset="0"/>
              <a:buChar char="•"/>
            </a:pPr>
            <a:r>
              <a:rPr lang="en-US" dirty="0" smtClean="0"/>
              <a:t>A transition period following the entry into force of this Agreement for granting </a:t>
            </a:r>
            <a:r>
              <a:rPr lang="en-US" dirty="0"/>
              <a:t>or maintaining subsidies </a:t>
            </a:r>
            <a:r>
              <a:rPr lang="en-US" dirty="0" smtClean="0"/>
              <a:t>to IUU fishing including small-scale fishing vessels may be subject to SDG 14.4 (“By 2020, effectively regulate harvesting and end overfishing, illegal, unreported and unregulated fishing and destructive fishing practices…”)</a:t>
            </a:r>
          </a:p>
          <a:p>
            <a:pPr marL="285750" indent="-285750">
              <a:buFont typeface="Arial" panose="020B0604020202020204" pitchFamily="34" charset="0"/>
              <a:buChar char="•"/>
            </a:pPr>
            <a:r>
              <a:rPr lang="en-US" dirty="0" smtClean="0"/>
              <a:t>Fish stocks that are below the levels that can produce maximum sustainable yield </a:t>
            </a:r>
            <a:r>
              <a:rPr lang="en-US" b="1" dirty="0" smtClean="0"/>
              <a:t>as determined by their biological characteristics </a:t>
            </a:r>
            <a:r>
              <a:rPr lang="en-US" dirty="0" smtClean="0"/>
              <a:t>should be considered as overfished stocks (SDG 14.4)</a:t>
            </a:r>
          </a:p>
          <a:p>
            <a:pPr marL="285750" indent="-285750">
              <a:buFont typeface="Arial" panose="020B0604020202020204" pitchFamily="34" charset="0"/>
              <a:buChar char="•"/>
            </a:pPr>
            <a:r>
              <a:rPr lang="en-US" dirty="0"/>
              <a:t>A transition </a:t>
            </a:r>
            <a:r>
              <a:rPr lang="en-US" dirty="0" smtClean="0"/>
              <a:t>period following </a:t>
            </a:r>
            <a:r>
              <a:rPr lang="en-US" dirty="0"/>
              <a:t>the entry into force of this Agreement for granting or maintaining subsidies to overfished stocks may need more time which needs to be </a:t>
            </a:r>
            <a:r>
              <a:rPr lang="en-US" dirty="0" smtClean="0"/>
              <a:t>worked out </a:t>
            </a:r>
            <a:r>
              <a:rPr lang="en-US" dirty="0"/>
              <a:t>in consultation with </a:t>
            </a:r>
            <a:r>
              <a:rPr lang="en-US" dirty="0" smtClean="0"/>
              <a:t>scientists </a:t>
            </a:r>
            <a:r>
              <a:rPr lang="en-US" dirty="0"/>
              <a:t>and </a:t>
            </a:r>
            <a:r>
              <a:rPr lang="en-US" dirty="0" smtClean="0"/>
              <a:t>fishery </a:t>
            </a:r>
            <a:r>
              <a:rPr lang="en-US" dirty="0"/>
              <a:t>stakeholders</a:t>
            </a:r>
          </a:p>
          <a:p>
            <a:pPr marL="285750" indent="-285750">
              <a:buFont typeface="Arial" panose="020B0604020202020204" pitchFamily="34" charset="0"/>
              <a:buChar char="•"/>
            </a:pPr>
            <a:endParaRPr lang="en-GB" dirty="0"/>
          </a:p>
          <a:p>
            <a:endParaRPr lang="en-GB" dirty="0"/>
          </a:p>
        </p:txBody>
      </p:sp>
      <p:sp>
        <p:nvSpPr>
          <p:cNvPr id="3" name="Text Placeholder 2"/>
          <p:cNvSpPr>
            <a:spLocks noGrp="1"/>
          </p:cNvSpPr>
          <p:nvPr>
            <p:ph type="body" sz="quarter" idx="14"/>
          </p:nvPr>
        </p:nvSpPr>
        <p:spPr/>
        <p:txBody>
          <a:bodyPr/>
          <a:lstStyle/>
          <a:p>
            <a:r>
              <a:rPr lang="en-US" dirty="0" smtClean="0"/>
              <a:t>Transition period under S&amp;DT</a:t>
            </a:r>
            <a:endParaRPr lang="en-GB" dirty="0"/>
          </a:p>
        </p:txBody>
      </p:sp>
    </p:spTree>
    <p:extLst>
      <p:ext uri="{BB962C8B-B14F-4D97-AF65-F5344CB8AC3E}">
        <p14:creationId xmlns:p14="http://schemas.microsoft.com/office/powerpoint/2010/main" val="1457600640"/>
      </p:ext>
    </p:extLst>
  </p:cSld>
  <p:clrMapOvr>
    <a:masterClrMapping/>
  </p:clrMapOvr>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TotalTime>
  <Words>961</Words>
  <Application>Microsoft Office PowerPoint</Application>
  <PresentationFormat>On-screen Show (16:9)</PresentationFormat>
  <Paragraphs>51</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13_Office Theme</vt:lpstr>
      <vt:lpstr>Sebastian MATHEW, ICSF</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di PowerPoint</dc:title>
  <dc:creator>Laura</dc:creator>
  <cp:lastModifiedBy>Sebastian Mathew</cp:lastModifiedBy>
  <cp:revision>90</cp:revision>
  <dcterms:created xsi:type="dcterms:W3CDTF">2015-02-26T15:23:38Z</dcterms:created>
  <dcterms:modified xsi:type="dcterms:W3CDTF">2017-11-21T09:47:09Z</dcterms:modified>
</cp:coreProperties>
</file>