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14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8D42CEF-171F-43D6-92A0-93CB7E97FC31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E393ABC-EB14-4999-99BD-2D096114456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Vietnam IMG0040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9144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371600" y="2819400"/>
            <a:ext cx="762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 </a:t>
            </a:r>
            <a:endParaRPr lang="en-US" altLang="en-US" sz="1800" b="1" dirty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76200" y="152400"/>
            <a:ext cx="8915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Main Challenges of Small-scale Fishers Related to Decent Work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Sebastian Mathew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International </a:t>
            </a:r>
            <a:r>
              <a:rPr lang="en-US" altLang="en-US" sz="2400" b="1" dirty="0" smtClean="0">
                <a:latin typeface="Lucida Sans" pitchFamily="34" charset="0"/>
              </a:rPr>
              <a:t>Collective</a:t>
            </a:r>
            <a:r>
              <a:rPr lang="en-US" altLang="en-US" sz="2400" b="1" dirty="0" smtClean="0"/>
              <a:t> in Support of Fishworkers (ICSF)</a:t>
            </a:r>
            <a:endParaRPr lang="en-US" alt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0" y="25908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dirty="0" smtClean="0"/>
              <a:t>Regional Technical Seminar: Joining forces in the fisheries sector; Promoting safety, decent work and the fight against IUU fishing, 21-22 March 2018, Manila, The Philippines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17218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Addressing worst forms of child labour and forced labour in fishing</a:t>
            </a:r>
          </a:p>
          <a:p>
            <a:r>
              <a:rPr lang="en-US" dirty="0" smtClean="0"/>
              <a:t>Securing fair sharing arrangements</a:t>
            </a:r>
          </a:p>
          <a:p>
            <a:r>
              <a:rPr lang="en-US" dirty="0" smtClean="0"/>
              <a:t>Securing gender equality and equity</a:t>
            </a:r>
          </a:p>
          <a:p>
            <a:r>
              <a:rPr lang="en-US" dirty="0" smtClean="0"/>
              <a:t>Addressing discrimination against migrant fishers</a:t>
            </a:r>
          </a:p>
          <a:p>
            <a:r>
              <a:rPr lang="en-US" dirty="0" smtClean="0"/>
              <a:t>Promoting the freedom of association of small-scale fishers</a:t>
            </a:r>
          </a:p>
          <a:p>
            <a:r>
              <a:rPr lang="en-US" dirty="0" smtClean="0"/>
              <a:t>Protecting rights related to life, liberty, equality and dignity </a:t>
            </a:r>
          </a:p>
          <a:p>
            <a:r>
              <a:rPr lang="en-US" dirty="0" smtClean="0"/>
              <a:t>Promote the role of </a:t>
            </a:r>
            <a:r>
              <a:rPr lang="en-US" dirty="0" smtClean="0"/>
              <a:t>faith-based </a:t>
            </a:r>
            <a:r>
              <a:rPr lang="en-US" dirty="0" smtClean="0"/>
              <a:t>organizations, and CSOs/NGOs in the informal fishing economy, in implementing fundamental principles and rights at work, where traditional employers’ and workers’ organizations have limited access to give </a:t>
            </a:r>
            <a:r>
              <a:rPr lang="en-US" dirty="0"/>
              <a:t>a voice and empowerment to the unprotected, excluded and </a:t>
            </a:r>
            <a:r>
              <a:rPr lang="en-US" dirty="0" smtClean="0"/>
              <a:t>marginalized  (ILO 2004)</a:t>
            </a:r>
          </a:p>
          <a:p>
            <a:r>
              <a:rPr lang="en-US" dirty="0" smtClean="0"/>
              <a:t>Formalization can lead to the protection of (i) the right to a work agreement: (ii) right to regular periods of rest during fishing trips; (iii) right to repatriation; (iv) right to regular payment; (v) right to treatment ashore: (vi) right to safety and health; and (vii) right to social security</a:t>
            </a:r>
            <a:endParaRPr lang="en-US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Promoting </a:t>
            </a:r>
            <a:r>
              <a:rPr lang="en-US" dirty="0"/>
              <a:t>D</a:t>
            </a:r>
            <a:r>
              <a:rPr lang="en-US" dirty="0" smtClean="0"/>
              <a:t>ecent </a:t>
            </a:r>
            <a:r>
              <a:rPr lang="en-US" dirty="0"/>
              <a:t>R</a:t>
            </a:r>
            <a:r>
              <a:rPr lang="en-US" dirty="0" smtClean="0"/>
              <a:t>ights at Work in </a:t>
            </a:r>
            <a:r>
              <a:rPr lang="en-US" dirty="0"/>
              <a:t>S</a:t>
            </a:r>
            <a:r>
              <a:rPr lang="en-US" dirty="0" smtClean="0"/>
              <a:t>mall-scale </a:t>
            </a:r>
            <a:r>
              <a:rPr lang="en-US" dirty="0"/>
              <a:t>F</a:t>
            </a:r>
            <a:r>
              <a:rPr lang="en-US" dirty="0" smtClean="0"/>
              <a:t>isheries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198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Securing access </a:t>
            </a:r>
            <a:r>
              <a:rPr lang="en-US" dirty="0" smtClean="0"/>
              <a:t>to land and fishery resources</a:t>
            </a:r>
            <a:endParaRPr lang="en-GB" dirty="0"/>
          </a:p>
          <a:p>
            <a:r>
              <a:rPr lang="en-US" dirty="0" smtClean="0"/>
              <a:t>Complying with conservation and management to protect fishing opportunities and employment</a:t>
            </a:r>
          </a:p>
          <a:p>
            <a:r>
              <a:rPr lang="en-US" dirty="0" smtClean="0"/>
              <a:t>Creating employment opportunities in non-traditional avenues  related to fisheries (value addition, fishery services including data collection and management, search and rescue, collaborative and cooperative research, resource management (co-management , fighting IUU fishing), etc.</a:t>
            </a:r>
          </a:p>
          <a:p>
            <a:r>
              <a:rPr lang="en-US" dirty="0" smtClean="0"/>
              <a:t>Securing access to markets (value chain approach)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Promoting Decent Employment/</a:t>
            </a:r>
            <a:br>
              <a:rPr lang="en-US" dirty="0" smtClean="0"/>
            </a:br>
            <a:r>
              <a:rPr lang="en-US" dirty="0" smtClean="0"/>
              <a:t>Self-employment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011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Lack of universal social protection programmes (protective and preventive) and lack of targeted promotive and transformative programmes, especially to benefit the vulnerable and marginalized, including women, indigenous peoples and migrants</a:t>
            </a:r>
          </a:p>
          <a:p>
            <a:r>
              <a:rPr lang="en-US" dirty="0" smtClean="0"/>
              <a:t>Poor outreach </a:t>
            </a:r>
            <a:r>
              <a:rPr lang="en-US" dirty="0"/>
              <a:t>to </a:t>
            </a:r>
            <a:r>
              <a:rPr lang="en-US" dirty="0" smtClean="0"/>
              <a:t>communities who deserve to benefit from social protection </a:t>
            </a:r>
          </a:p>
          <a:p>
            <a:r>
              <a:rPr lang="en-US" dirty="0" smtClean="0"/>
              <a:t>Need to enhance social protection that can promote sustainable use of fishery resources and help adapt to climate change and to mitigate impacts</a:t>
            </a:r>
          </a:p>
          <a:p>
            <a:r>
              <a:rPr lang="en-US" dirty="0" smtClean="0"/>
              <a:t>Examples of </a:t>
            </a:r>
            <a:r>
              <a:rPr lang="en-US" i="1" dirty="0" err="1" smtClean="0"/>
              <a:t>seguro</a:t>
            </a:r>
            <a:r>
              <a:rPr lang="en-US" i="1" dirty="0" smtClean="0"/>
              <a:t> </a:t>
            </a:r>
            <a:r>
              <a:rPr lang="en-US" i="1" dirty="0" err="1" smtClean="0"/>
              <a:t>defeso</a:t>
            </a:r>
            <a:r>
              <a:rPr lang="en-US" i="1" dirty="0" smtClean="0"/>
              <a:t> </a:t>
            </a:r>
            <a:r>
              <a:rPr lang="en-US" i="1" dirty="0" err="1" smtClean="0"/>
              <a:t>pesca</a:t>
            </a:r>
            <a:r>
              <a:rPr lang="en-US" dirty="0" smtClean="0"/>
              <a:t>, Brazil, VICOBA, Tanzania</a:t>
            </a:r>
          </a:p>
          <a:p>
            <a:r>
              <a:rPr lang="en-US" dirty="0" smtClean="0"/>
              <a:t>Need for fishers and fishworkers to organize to benefit from social protection (e.g. South Africa)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Decent Social </a:t>
            </a:r>
            <a:r>
              <a:rPr lang="en-US" dirty="0"/>
              <a:t>P</a:t>
            </a:r>
            <a:r>
              <a:rPr lang="en-US" dirty="0" smtClean="0"/>
              <a:t>rotection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055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Tripartite structure to influence governance in formal sectors</a:t>
            </a:r>
          </a:p>
          <a:p>
            <a:r>
              <a:rPr lang="en-US" dirty="0" smtClean="0"/>
              <a:t>Consultation and participation, in general, in the informal sector seeking policy coherence, institutional coordination and collaboration 	</a:t>
            </a:r>
          </a:p>
          <a:p>
            <a:pPr lvl="1"/>
            <a:r>
              <a:rPr lang="en-US" i="1" dirty="0" smtClean="0"/>
              <a:t>See para 10.1 of the Voluntary Guidelines 	for Sustainable Small-scale Fisheries in the 	Context of Food Security and Poverty 	Eradication (the SSF Guidelines</a:t>
            </a:r>
            <a:r>
              <a:rPr lang="en-US" dirty="0" smtClean="0"/>
              <a:t>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Decent Social </a:t>
            </a:r>
            <a:r>
              <a:rPr lang="en-US" dirty="0"/>
              <a:t>D</a:t>
            </a:r>
            <a:r>
              <a:rPr lang="en-US" dirty="0" smtClean="0"/>
              <a:t>ialogue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51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Ratify and apply the 2007 Work in Fishing Convention (No. 188) especially to benefit fishers on board both larger and smaller fishing vessels</a:t>
            </a:r>
          </a:p>
          <a:p>
            <a:r>
              <a:rPr lang="en-US" dirty="0" smtClean="0"/>
              <a:t>Protect and promote all human rights</a:t>
            </a:r>
          </a:p>
          <a:p>
            <a:r>
              <a:rPr lang="en-US" dirty="0" smtClean="0"/>
              <a:t>Implement the SSF Guidelines to benefit all small-scale fishers and fishworkers, as well as men, women and children in fishing communities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Conclusion: </a:t>
            </a:r>
            <a:br>
              <a:rPr lang="en-US" dirty="0" smtClean="0"/>
            </a:br>
            <a:r>
              <a:rPr lang="en-US" dirty="0" smtClean="0"/>
              <a:t>Reducing the Decent </a:t>
            </a:r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D</a:t>
            </a:r>
            <a:r>
              <a:rPr lang="en-US" dirty="0" smtClean="0"/>
              <a:t>eficit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9842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indonesia 019.JPG"/>
          <p:cNvPicPr>
            <a:picLocks noChangeAspect="1"/>
          </p:cNvPicPr>
          <p:nvPr/>
        </p:nvPicPr>
        <p:blipFill>
          <a:blip r:embed="rId2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28600"/>
            <a:ext cx="571500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i="1" dirty="0">
                <a:solidFill>
                  <a:schemeClr val="bg1"/>
                </a:solidFill>
                <a:latin typeface="Monotype Corsiva" pitchFamily="66" charset="0"/>
                <a:cs typeface="+mn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9022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Fisheries Sector Work (SOFIA 2008)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Fishing</a:t>
            </a:r>
          </a:p>
          <a:p>
            <a:r>
              <a:rPr lang="en-US" dirty="0" smtClean="0"/>
              <a:t>Fish processing</a:t>
            </a:r>
          </a:p>
          <a:p>
            <a:r>
              <a:rPr lang="en-US" dirty="0" smtClean="0"/>
              <a:t>Net and gear making</a:t>
            </a:r>
          </a:p>
          <a:p>
            <a:r>
              <a:rPr lang="en-US" dirty="0" smtClean="0"/>
              <a:t>Ice production</a:t>
            </a:r>
            <a:r>
              <a:rPr lang="en-GB" dirty="0" smtClean="0"/>
              <a:t> and supply</a:t>
            </a:r>
          </a:p>
          <a:p>
            <a:r>
              <a:rPr lang="en-US" dirty="0" smtClean="0"/>
              <a:t>Boat construction and maintenance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Manufacturing of fish processing equipment</a:t>
            </a:r>
          </a:p>
          <a:p>
            <a:r>
              <a:rPr lang="en-US" dirty="0" smtClean="0"/>
              <a:t>Packaging</a:t>
            </a:r>
          </a:p>
          <a:p>
            <a:r>
              <a:rPr lang="en-US" dirty="0" smtClean="0"/>
              <a:t>Marketing</a:t>
            </a:r>
          </a:p>
          <a:p>
            <a:r>
              <a:rPr lang="en-US" dirty="0" smtClean="0"/>
              <a:t>Distribution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7680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Among all activities dependent on the oceans for a livelihood, small-scale fisheries is the most important—much more than tourism, shipping, oil and gas, and mining</a:t>
            </a:r>
          </a:p>
          <a:p>
            <a:r>
              <a:rPr lang="en-US" dirty="0" smtClean="0"/>
              <a:t>15% </a:t>
            </a:r>
            <a:r>
              <a:rPr lang="en-US" dirty="0"/>
              <a:t>of </a:t>
            </a:r>
            <a:r>
              <a:rPr lang="en-US" dirty="0" smtClean="0"/>
              <a:t>people in </a:t>
            </a:r>
            <a:r>
              <a:rPr lang="en-US" dirty="0"/>
              <a:t>capture </a:t>
            </a:r>
            <a:r>
              <a:rPr lang="en-US" dirty="0" smtClean="0"/>
              <a:t>fishing and 90% in fish processing activities are women (SOFIA 2016)</a:t>
            </a:r>
            <a:endParaRPr lang="en-US" dirty="0"/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Small-scale Fisheries and the Ocean Economy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809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37.9 million marine and inland fishers in 2014 (after peaking at 39.4 million in 2012)—of which 30 million fishers are in Asia (nearly 80%)</a:t>
            </a:r>
          </a:p>
          <a:p>
            <a:r>
              <a:rPr lang="en-US" dirty="0" smtClean="0"/>
              <a:t>19 million fishers work on board fishing vessels (50%)</a:t>
            </a:r>
          </a:p>
          <a:p>
            <a:r>
              <a:rPr lang="en-US" dirty="0" smtClean="0"/>
              <a:t>Overall employment </a:t>
            </a:r>
            <a:r>
              <a:rPr lang="en-US" dirty="0"/>
              <a:t>in the sector </a:t>
            </a:r>
            <a:r>
              <a:rPr lang="en-US" dirty="0" smtClean="0"/>
              <a:t>decreased</a:t>
            </a:r>
          </a:p>
          <a:p>
            <a:r>
              <a:rPr lang="en-US" dirty="0"/>
              <a:t>The slight decrease in employment appears </a:t>
            </a:r>
            <a:r>
              <a:rPr lang="en-US" dirty="0" smtClean="0"/>
              <a:t>to signal </a:t>
            </a:r>
            <a:r>
              <a:rPr lang="en-US" dirty="0"/>
              <a:t>a stabilization in engagement in </a:t>
            </a:r>
            <a:r>
              <a:rPr lang="en-US" dirty="0" smtClean="0"/>
              <a:t>the </a:t>
            </a:r>
            <a:r>
              <a:rPr lang="en-GB" dirty="0" smtClean="0"/>
              <a:t>sector (SOFIA 2016)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Fishers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8363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Globally, 2.94 million vessels were engine-powered (80% in Asia) and 1.7 million vessels were non-powered </a:t>
            </a:r>
            <a:r>
              <a:rPr lang="en-US" dirty="0"/>
              <a:t>(2014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2.5 million motorized fishing vessels below 12 m in length overall (LOA) (94% of inland fishing vessels are below 12 m LOA)</a:t>
            </a:r>
          </a:p>
          <a:p>
            <a:r>
              <a:rPr lang="en-US" dirty="0" smtClean="0"/>
              <a:t>64,000 vessels 24 m LOA and longer</a:t>
            </a:r>
          </a:p>
          <a:p>
            <a:r>
              <a:rPr lang="en-US" dirty="0" smtClean="0"/>
              <a:t>376,000 vessels between 12 m and 24 m LOA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Fishing Fleet (2016 SOFIA)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097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Projected marine capture fishery production for 2017 at 91.2 million </a:t>
            </a:r>
            <a:r>
              <a:rPr lang="en-US" dirty="0" err="1" smtClean="0"/>
              <a:t>tonnes</a:t>
            </a:r>
            <a:r>
              <a:rPr lang="en-US" dirty="0" smtClean="0"/>
              <a:t> (live-weight) (same trend since 2014), which is about 53% of 172.2 million </a:t>
            </a:r>
            <a:r>
              <a:rPr lang="en-US" dirty="0" err="1" smtClean="0"/>
              <a:t>tonnes</a:t>
            </a:r>
            <a:r>
              <a:rPr lang="en-US" dirty="0" smtClean="0"/>
              <a:t> of global fish production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 </a:t>
            </a:r>
            <a:r>
              <a:rPr lang="en-US" dirty="0"/>
              <a:t>P</a:t>
            </a:r>
            <a:r>
              <a:rPr lang="en-US" dirty="0" smtClean="0"/>
              <a:t>roduction (COFI-FT, 2017)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863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Vast majority of fishers engaged in small-scale and artisanal fishing for employment, income and food security</a:t>
            </a:r>
          </a:p>
          <a:p>
            <a:r>
              <a:rPr lang="en-US" dirty="0" smtClean="0"/>
              <a:t>Fishers work on vessels registered in states other than the fishers’ state of nationality or domicile</a:t>
            </a:r>
          </a:p>
          <a:p>
            <a:r>
              <a:rPr lang="en-US" dirty="0" smtClean="0"/>
              <a:t> Fishers live on board their vessels for extended periods of time</a:t>
            </a:r>
          </a:p>
          <a:p>
            <a:r>
              <a:rPr lang="en-US" dirty="0" smtClean="0"/>
              <a:t>Sharing system prevalent in fisheries lead to exclusions from laws protecting most workers</a:t>
            </a:r>
          </a:p>
          <a:p>
            <a:r>
              <a:rPr lang="en-US" dirty="0" smtClean="0"/>
              <a:t>Low rates of trade union membership or lack of fishers’ organizations lead to weaker social protection and social dialogue (ILO Conditions of Work in the Fishing Sector, Report V, 2003)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Labour Dimension of Fishing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956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Pollution, habitat degradation and loss of biodiversity </a:t>
            </a:r>
            <a:r>
              <a:rPr lang="en-US" dirty="0" smtClean="0"/>
              <a:t>reduce </a:t>
            </a:r>
            <a:r>
              <a:rPr lang="en-US" dirty="0"/>
              <a:t>employment</a:t>
            </a:r>
            <a:endParaRPr lang="en-GB" dirty="0"/>
          </a:p>
          <a:p>
            <a:r>
              <a:rPr lang="en-US" dirty="0" smtClean="0"/>
              <a:t>An increasing emphasis on conservation and management of fisheries resources has implications for employment of fishers</a:t>
            </a:r>
          </a:p>
          <a:p>
            <a:r>
              <a:rPr lang="en-US" dirty="0" smtClean="0"/>
              <a:t>Regulation of fishing effort and capacity reduction lead to difficulties in maintaining current levels of employment</a:t>
            </a:r>
          </a:p>
          <a:p>
            <a:r>
              <a:rPr lang="en-US" dirty="0" smtClean="0"/>
              <a:t>Natural disasters can negatively impact employment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</a:t>
            </a:r>
            <a:r>
              <a:rPr lang="en-US" dirty="0" smtClean="0"/>
              <a:t>abour in Fisheries: Environment and </a:t>
            </a:r>
            <a:r>
              <a:rPr lang="en-US" dirty="0"/>
              <a:t>Conservation </a:t>
            </a:r>
            <a:r>
              <a:rPr lang="en-US" dirty="0" smtClean="0"/>
              <a:t>Implications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894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Satisfying a fair standard (OED)</a:t>
            </a:r>
          </a:p>
          <a:p>
            <a:r>
              <a:rPr lang="en-US" dirty="0" smtClean="0"/>
              <a:t>“The </a:t>
            </a:r>
            <a:r>
              <a:rPr lang="en-US" dirty="0"/>
              <a:t>primary goal of the ILO today is to p</a:t>
            </a:r>
            <a:r>
              <a:rPr lang="en-US" dirty="0" smtClean="0"/>
              <a:t>romote </a:t>
            </a:r>
            <a:r>
              <a:rPr lang="en-US" dirty="0"/>
              <a:t>opportunities </a:t>
            </a:r>
            <a:r>
              <a:rPr lang="en-US" dirty="0" smtClean="0"/>
              <a:t>for women </a:t>
            </a:r>
            <a:r>
              <a:rPr lang="en-US" dirty="0"/>
              <a:t>and men to obtain decent and productive work, in conditions </a:t>
            </a:r>
            <a:r>
              <a:rPr lang="en-US" dirty="0" smtClean="0"/>
              <a:t>of freedom</a:t>
            </a:r>
            <a:r>
              <a:rPr lang="en-US" dirty="0"/>
              <a:t>, equality, security and human </a:t>
            </a:r>
            <a:r>
              <a:rPr lang="en-US" dirty="0" smtClean="0"/>
              <a:t>dignity” </a:t>
            </a:r>
          </a:p>
          <a:p>
            <a:r>
              <a:rPr lang="en-US" dirty="0" smtClean="0"/>
              <a:t>“Decent </a:t>
            </a:r>
            <a:r>
              <a:rPr lang="en-US" dirty="0"/>
              <a:t>work is the converging focus of </a:t>
            </a:r>
            <a:r>
              <a:rPr lang="en-US" dirty="0" smtClean="0"/>
              <a:t>ILO’s four </a:t>
            </a:r>
            <a:r>
              <a:rPr lang="en-US" dirty="0"/>
              <a:t>strategic objectives: the promotion of rights at work; employment; social protection; and social </a:t>
            </a:r>
            <a:r>
              <a:rPr lang="en-US" dirty="0" smtClean="0"/>
              <a:t>dialogue” (Decent Work, Report of the Director General ILO, 1999) thus, its normative aspects are broader than core labour standards </a:t>
            </a:r>
          </a:p>
          <a:p>
            <a:r>
              <a:rPr lang="en-US" dirty="0" smtClean="0"/>
              <a:t>FAO Strategic Framework 2010-2019 includes promoting decent work in agriculture, forestry and fisheries, especially in rural areas</a:t>
            </a:r>
          </a:p>
          <a:p>
            <a:r>
              <a:rPr lang="en-US" dirty="0" smtClean="0"/>
              <a:t>Decent work is now a </a:t>
            </a:r>
            <a:r>
              <a:rPr lang="en-US" b="1" dirty="0" smtClean="0"/>
              <a:t>global goal;</a:t>
            </a:r>
            <a:r>
              <a:rPr lang="en-US" dirty="0" smtClean="0"/>
              <a:t> </a:t>
            </a:r>
            <a:r>
              <a:rPr lang="en-US" b="1" dirty="0" smtClean="0"/>
              <a:t>an important step towards reducing poverty, and obtaining equitable, inclusive and sustainable development </a:t>
            </a:r>
            <a:r>
              <a:rPr lang="en-US" dirty="0" smtClean="0"/>
              <a:t>(High Level Segment of the UNECOSOC, 2006)</a:t>
            </a:r>
          </a:p>
          <a:p>
            <a:r>
              <a:rPr lang="en-US" b="1" dirty="0" smtClean="0"/>
              <a:t>Decent work for all-  </a:t>
            </a:r>
            <a:r>
              <a:rPr lang="en-US" dirty="0" smtClean="0"/>
              <a:t>UNGA Resolution 2015 Transforming Our World: the 2030 Agenda for Sustainable Development (Sustainable Development Goal </a:t>
            </a:r>
            <a:r>
              <a:rPr lang="en-US" dirty="0"/>
              <a:t>8. Promote sustained, inclusive and sustainable economic growth, full and productive employment and decent work for all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Decent Work: ILO and FAO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48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1617</TotalTime>
  <Words>1108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Slide 1</vt:lpstr>
      <vt:lpstr>Fisheries Sector Work (SOFIA 2008)</vt:lpstr>
      <vt:lpstr>Small-scale Fisheries and the Ocean Economy</vt:lpstr>
      <vt:lpstr>Number of Fishers</vt:lpstr>
      <vt:lpstr>Fishing Fleet (2016 SOFIA)</vt:lpstr>
      <vt:lpstr>Fish Production (COFI-FT, 2017)</vt:lpstr>
      <vt:lpstr>Labour Dimension of Fishing</vt:lpstr>
      <vt:lpstr>Labour in Fisheries: Environment and Conservation Implications</vt:lpstr>
      <vt:lpstr>Decent Work: ILO and FAO</vt:lpstr>
      <vt:lpstr>1. Promoting Decent Rights at Work in Small-scale Fisheries</vt:lpstr>
      <vt:lpstr>2. Promoting Decent Employment/ Self-employment</vt:lpstr>
      <vt:lpstr>3. Decent Social Protection</vt:lpstr>
      <vt:lpstr>4. Decent Social Dialogue</vt:lpstr>
      <vt:lpstr>Conclusion:  Reducing the Decent Work Deficit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Challenges of Small-scale Fishers Related to Decent Work</dc:title>
  <dc:creator>Sebastian Mathew</dc:creator>
  <cp:lastModifiedBy>Sangeetha</cp:lastModifiedBy>
  <cp:revision>50</cp:revision>
  <dcterms:created xsi:type="dcterms:W3CDTF">2018-03-17T15:45:24Z</dcterms:created>
  <dcterms:modified xsi:type="dcterms:W3CDTF">2018-03-22T08:31:46Z</dcterms:modified>
</cp:coreProperties>
</file>