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AD87716-5485-4E2A-AB6D-141DA221AAB7}" type="datetimeFigureOut">
              <a:rPr lang="en-GB" smtClean="0"/>
              <a:t>23/04/2018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D31136B-5E2F-4F8C-B0DA-F02F51CD4841}" type="slidenum">
              <a:rPr lang="en-GB" smtClean="0"/>
              <a:t>‹#›</a:t>
            </a:fld>
            <a:endParaRPr lang="en-GB"/>
          </a:p>
        </p:txBody>
      </p:sp>
    </p:spTree>
    <p:extLst>
      <p:ext uri="{BB962C8B-B14F-4D97-AF65-F5344CB8AC3E}">
        <p14:creationId xmlns:p14="http://schemas.microsoft.com/office/powerpoint/2010/main" val="899204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AD87716-5485-4E2A-AB6D-141DA221AAB7}" type="datetimeFigureOut">
              <a:rPr lang="en-GB" smtClean="0"/>
              <a:t>23/04/2018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D31136B-5E2F-4F8C-B0DA-F02F51CD4841}" type="slidenum">
              <a:rPr lang="en-GB" smtClean="0"/>
              <a:t>‹#›</a:t>
            </a:fld>
            <a:endParaRPr lang="en-GB"/>
          </a:p>
        </p:txBody>
      </p:sp>
    </p:spTree>
    <p:extLst>
      <p:ext uri="{BB962C8B-B14F-4D97-AF65-F5344CB8AC3E}">
        <p14:creationId xmlns:p14="http://schemas.microsoft.com/office/powerpoint/2010/main" val="739640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AD87716-5485-4E2A-AB6D-141DA221AAB7}" type="datetimeFigureOut">
              <a:rPr lang="en-GB" smtClean="0"/>
              <a:t>23/04/2018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D31136B-5E2F-4F8C-B0DA-F02F51CD4841}" type="slidenum">
              <a:rPr lang="en-GB" smtClean="0"/>
              <a:t>‹#›</a:t>
            </a:fld>
            <a:endParaRPr lang="en-GB"/>
          </a:p>
        </p:txBody>
      </p:sp>
    </p:spTree>
    <p:extLst>
      <p:ext uri="{BB962C8B-B14F-4D97-AF65-F5344CB8AC3E}">
        <p14:creationId xmlns:p14="http://schemas.microsoft.com/office/powerpoint/2010/main" val="341766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AD87716-5485-4E2A-AB6D-141DA221AAB7}" type="datetimeFigureOut">
              <a:rPr lang="en-GB" smtClean="0"/>
              <a:t>23/04/2018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D31136B-5E2F-4F8C-B0DA-F02F51CD4841}" type="slidenum">
              <a:rPr lang="en-GB" smtClean="0"/>
              <a:t>‹#›</a:t>
            </a:fld>
            <a:endParaRPr lang="en-GB"/>
          </a:p>
        </p:txBody>
      </p:sp>
    </p:spTree>
    <p:extLst>
      <p:ext uri="{BB962C8B-B14F-4D97-AF65-F5344CB8AC3E}">
        <p14:creationId xmlns:p14="http://schemas.microsoft.com/office/powerpoint/2010/main" val="736732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D87716-5485-4E2A-AB6D-141DA221AAB7}" type="datetimeFigureOut">
              <a:rPr lang="en-GB" smtClean="0"/>
              <a:t>23/04/2018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D31136B-5E2F-4F8C-B0DA-F02F51CD4841}" type="slidenum">
              <a:rPr lang="en-GB" smtClean="0"/>
              <a:t>‹#›</a:t>
            </a:fld>
            <a:endParaRPr lang="en-GB"/>
          </a:p>
        </p:txBody>
      </p:sp>
    </p:spTree>
    <p:extLst>
      <p:ext uri="{BB962C8B-B14F-4D97-AF65-F5344CB8AC3E}">
        <p14:creationId xmlns:p14="http://schemas.microsoft.com/office/powerpoint/2010/main" val="1402833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AD87716-5485-4E2A-AB6D-141DA221AAB7}" type="datetimeFigureOut">
              <a:rPr lang="en-GB" smtClean="0"/>
              <a:t>23/04/2018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D31136B-5E2F-4F8C-B0DA-F02F51CD4841}" type="slidenum">
              <a:rPr lang="en-GB" smtClean="0"/>
              <a:t>‹#›</a:t>
            </a:fld>
            <a:endParaRPr lang="en-GB"/>
          </a:p>
        </p:txBody>
      </p:sp>
    </p:spTree>
    <p:extLst>
      <p:ext uri="{BB962C8B-B14F-4D97-AF65-F5344CB8AC3E}">
        <p14:creationId xmlns:p14="http://schemas.microsoft.com/office/powerpoint/2010/main" val="27099817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AD87716-5485-4E2A-AB6D-141DA221AAB7}" type="datetimeFigureOut">
              <a:rPr lang="en-GB" smtClean="0"/>
              <a:t>23/04/2018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D31136B-5E2F-4F8C-B0DA-F02F51CD4841}" type="slidenum">
              <a:rPr lang="en-GB" smtClean="0"/>
              <a:t>‹#›</a:t>
            </a:fld>
            <a:endParaRPr lang="en-GB"/>
          </a:p>
        </p:txBody>
      </p:sp>
    </p:spTree>
    <p:extLst>
      <p:ext uri="{BB962C8B-B14F-4D97-AF65-F5344CB8AC3E}">
        <p14:creationId xmlns:p14="http://schemas.microsoft.com/office/powerpoint/2010/main" val="3460523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AD87716-5485-4E2A-AB6D-141DA221AAB7}" type="datetimeFigureOut">
              <a:rPr lang="en-GB" smtClean="0"/>
              <a:t>23/04/2018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D31136B-5E2F-4F8C-B0DA-F02F51CD4841}" type="slidenum">
              <a:rPr lang="en-GB" smtClean="0"/>
              <a:t>‹#›</a:t>
            </a:fld>
            <a:endParaRPr lang="en-GB"/>
          </a:p>
        </p:txBody>
      </p:sp>
    </p:spTree>
    <p:extLst>
      <p:ext uri="{BB962C8B-B14F-4D97-AF65-F5344CB8AC3E}">
        <p14:creationId xmlns:p14="http://schemas.microsoft.com/office/powerpoint/2010/main" val="2820917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D87716-5485-4E2A-AB6D-141DA221AAB7}" type="datetimeFigureOut">
              <a:rPr lang="en-GB" smtClean="0"/>
              <a:t>23/04/2018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D31136B-5E2F-4F8C-B0DA-F02F51CD4841}" type="slidenum">
              <a:rPr lang="en-GB" smtClean="0"/>
              <a:t>‹#›</a:t>
            </a:fld>
            <a:endParaRPr lang="en-GB"/>
          </a:p>
        </p:txBody>
      </p:sp>
    </p:spTree>
    <p:extLst>
      <p:ext uri="{BB962C8B-B14F-4D97-AF65-F5344CB8AC3E}">
        <p14:creationId xmlns:p14="http://schemas.microsoft.com/office/powerpoint/2010/main" val="1466763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D87716-5485-4E2A-AB6D-141DA221AAB7}" type="datetimeFigureOut">
              <a:rPr lang="en-GB" smtClean="0"/>
              <a:t>23/04/2018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D31136B-5E2F-4F8C-B0DA-F02F51CD4841}" type="slidenum">
              <a:rPr lang="en-GB" smtClean="0"/>
              <a:t>‹#›</a:t>
            </a:fld>
            <a:endParaRPr lang="en-GB"/>
          </a:p>
        </p:txBody>
      </p:sp>
    </p:spTree>
    <p:extLst>
      <p:ext uri="{BB962C8B-B14F-4D97-AF65-F5344CB8AC3E}">
        <p14:creationId xmlns:p14="http://schemas.microsoft.com/office/powerpoint/2010/main" val="3544807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D87716-5485-4E2A-AB6D-141DA221AAB7}" type="datetimeFigureOut">
              <a:rPr lang="en-GB" smtClean="0"/>
              <a:t>23/04/2018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D31136B-5E2F-4F8C-B0DA-F02F51CD4841}" type="slidenum">
              <a:rPr lang="en-GB" smtClean="0"/>
              <a:t>‹#›</a:t>
            </a:fld>
            <a:endParaRPr lang="en-GB"/>
          </a:p>
        </p:txBody>
      </p:sp>
    </p:spTree>
    <p:extLst>
      <p:ext uri="{BB962C8B-B14F-4D97-AF65-F5344CB8AC3E}">
        <p14:creationId xmlns:p14="http://schemas.microsoft.com/office/powerpoint/2010/main" val="2019505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D87716-5485-4E2A-AB6D-141DA221AAB7}" type="datetimeFigureOut">
              <a:rPr lang="en-GB" smtClean="0"/>
              <a:t>23/04/2018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31136B-5E2F-4F8C-B0DA-F02F51CD4841}" type="slidenum">
              <a:rPr lang="en-GB" smtClean="0"/>
              <a:t>‹#›</a:t>
            </a:fld>
            <a:endParaRPr lang="en-GB"/>
          </a:p>
        </p:txBody>
      </p:sp>
    </p:spTree>
    <p:extLst>
      <p:ext uri="{BB962C8B-B14F-4D97-AF65-F5344CB8AC3E}">
        <p14:creationId xmlns:p14="http://schemas.microsoft.com/office/powerpoint/2010/main" val="32084658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685800"/>
            <a:ext cx="7772400" cy="1470025"/>
          </a:xfrm>
        </p:spPr>
        <p:txBody>
          <a:bodyPr>
            <a:normAutofit fontScale="90000"/>
          </a:bodyPr>
          <a:lstStyle/>
          <a:p>
            <a:r>
              <a:rPr lang="en-US" dirty="0" smtClean="0"/>
              <a:t>Definition and Scope of IUU Fishing in International and Regional Fisheries Instruments</a:t>
            </a:r>
            <a:endParaRPr lang="en-GB" dirty="0"/>
          </a:p>
        </p:txBody>
      </p:sp>
      <p:sp>
        <p:nvSpPr>
          <p:cNvPr id="3" name="Subtitle 2"/>
          <p:cNvSpPr>
            <a:spLocks noGrp="1"/>
          </p:cNvSpPr>
          <p:nvPr>
            <p:ph type="subTitle" idx="1"/>
          </p:nvPr>
        </p:nvSpPr>
        <p:spPr>
          <a:xfrm>
            <a:off x="0" y="3810000"/>
            <a:ext cx="9144000" cy="3048000"/>
          </a:xfrm>
        </p:spPr>
        <p:txBody>
          <a:bodyPr>
            <a:normAutofit lnSpcReduction="10000"/>
          </a:bodyPr>
          <a:lstStyle/>
          <a:p>
            <a:r>
              <a:rPr lang="en-US" dirty="0" smtClean="0"/>
              <a:t>Sebastian Mathew</a:t>
            </a:r>
            <a:br>
              <a:rPr lang="en-US" dirty="0" smtClean="0"/>
            </a:br>
            <a:r>
              <a:rPr lang="en-US" dirty="0" smtClean="0"/>
              <a:t>International Collective in Support of Fishworkers (ICSF)</a:t>
            </a:r>
          </a:p>
          <a:p>
            <a:r>
              <a:rPr lang="en-US" dirty="0" smtClean="0"/>
              <a:t>National Workshop on Preparation of Plan of Action to Prevent, Deter and Eliminate Illegal, Unreported and Unregulated Fishing, Chennai, 23-24 April 2018 </a:t>
            </a:r>
            <a:endParaRPr lang="en-GB" dirty="0"/>
          </a:p>
        </p:txBody>
      </p:sp>
    </p:spTree>
    <p:extLst>
      <p:ext uri="{BB962C8B-B14F-4D97-AF65-F5344CB8AC3E}">
        <p14:creationId xmlns:p14="http://schemas.microsoft.com/office/powerpoint/2010/main" val="32232757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GB" dirty="0"/>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5787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IUU Fishing</a:t>
            </a:r>
            <a:endParaRPr lang="en-GB" dirty="0"/>
          </a:p>
        </p:txBody>
      </p:sp>
      <p:sp>
        <p:nvSpPr>
          <p:cNvPr id="3" name="Content Placeholder 2"/>
          <p:cNvSpPr>
            <a:spLocks noGrp="1"/>
          </p:cNvSpPr>
          <p:nvPr>
            <p:ph idx="1"/>
          </p:nvPr>
        </p:nvSpPr>
        <p:spPr/>
        <p:txBody>
          <a:bodyPr>
            <a:normAutofit fontScale="85000" lnSpcReduction="10000"/>
          </a:bodyPr>
          <a:lstStyle/>
          <a:p>
            <a:r>
              <a:rPr lang="en-US" dirty="0" smtClean="0"/>
              <a:t>IUU flagged for the first time in FAO’s COFI 1999</a:t>
            </a:r>
          </a:p>
          <a:p>
            <a:r>
              <a:rPr lang="en-US" dirty="0" smtClean="0"/>
              <a:t>Expressly an illegal activity or an activity undertaken with little regard for applicable standards</a:t>
            </a:r>
          </a:p>
          <a:p>
            <a:r>
              <a:rPr lang="en-US" dirty="0" smtClean="0"/>
              <a:t>Applies to capture fisheries conducted within areas under national jurisdiction or the high seas</a:t>
            </a:r>
          </a:p>
          <a:p>
            <a:r>
              <a:rPr lang="en-US" b="1" dirty="0" smtClean="0"/>
              <a:t>Illegal</a:t>
            </a:r>
            <a:r>
              <a:rPr lang="en-US" dirty="0" smtClean="0"/>
              <a:t> fishing activities, </a:t>
            </a:r>
            <a:r>
              <a:rPr lang="en-US" b="1" dirty="0" smtClean="0"/>
              <a:t>unreported</a:t>
            </a:r>
            <a:r>
              <a:rPr lang="en-US" dirty="0" smtClean="0"/>
              <a:t> fishing activities and </a:t>
            </a:r>
            <a:r>
              <a:rPr lang="en-US" b="1" dirty="0" smtClean="0"/>
              <a:t>unregulated</a:t>
            </a:r>
            <a:r>
              <a:rPr lang="en-US" dirty="0" smtClean="0"/>
              <a:t> fishing activities that involve fishing, transport and support vessels within the jurisdiction of the coastal State, flag State, port State and the market State as well as within the jurisdiction of regional fisheries bodies</a:t>
            </a:r>
          </a:p>
          <a:p>
            <a:pPr marL="0" indent="0">
              <a:buNone/>
            </a:pPr>
            <a:endParaRPr lang="en-US" dirty="0" smtClean="0"/>
          </a:p>
          <a:p>
            <a:endParaRPr lang="en-US" dirty="0" smtClean="0"/>
          </a:p>
        </p:txBody>
      </p:sp>
    </p:spTree>
    <p:extLst>
      <p:ext uri="{BB962C8B-B14F-4D97-AF65-F5344CB8AC3E}">
        <p14:creationId xmlns:p14="http://schemas.microsoft.com/office/powerpoint/2010/main" val="1752644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Threats from IUU Fishing</a:t>
            </a:r>
            <a:endParaRPr lang="en-GB" dirty="0"/>
          </a:p>
        </p:txBody>
      </p:sp>
      <p:sp>
        <p:nvSpPr>
          <p:cNvPr id="3" name="Content Placeholder 2"/>
          <p:cNvSpPr>
            <a:spLocks noGrp="1"/>
          </p:cNvSpPr>
          <p:nvPr>
            <p:ph idx="1"/>
          </p:nvPr>
        </p:nvSpPr>
        <p:spPr/>
        <p:txBody>
          <a:bodyPr>
            <a:normAutofit fontScale="85000" lnSpcReduction="20000"/>
          </a:bodyPr>
          <a:lstStyle/>
          <a:p>
            <a:r>
              <a:rPr lang="en-US" dirty="0" smtClean="0"/>
              <a:t>IUU fishing poses a threat to the effective conservation and management of many fish stocks with adverse consequences for livelihoods and food security</a:t>
            </a:r>
          </a:p>
          <a:p>
            <a:r>
              <a:rPr lang="en-US" dirty="0" smtClean="0"/>
              <a:t>Restrictions on the harvest of juvenile fish are not respected; gear restrictions and basic safety requirements are violated; fundamental rights of fishers in relation to wages, safety standards and living and working conditions are denied</a:t>
            </a:r>
          </a:p>
          <a:p>
            <a:r>
              <a:rPr lang="en-US" dirty="0" smtClean="0"/>
              <a:t>IUU fishers are “free riders” who benefit from the sacrifices of legitimate fishers</a:t>
            </a:r>
          </a:p>
          <a:p>
            <a:pPr lvl="1"/>
            <a:r>
              <a:rPr lang="en-US" dirty="0" smtClean="0"/>
              <a:t>(FAO Technical Guidelines for Responsible Fisheries 9 on Implementation of the IPOA-IUU)</a:t>
            </a:r>
            <a:endParaRPr lang="en-GB" dirty="0" smtClean="0"/>
          </a:p>
          <a:p>
            <a:endParaRPr lang="en-GB" dirty="0"/>
          </a:p>
        </p:txBody>
      </p:sp>
    </p:spTree>
    <p:extLst>
      <p:ext uri="{BB962C8B-B14F-4D97-AF65-F5344CB8AC3E}">
        <p14:creationId xmlns:p14="http://schemas.microsoft.com/office/powerpoint/2010/main" val="862327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2001 IPOA-IUU</a:t>
            </a:r>
            <a:endParaRPr lang="en-GB" dirty="0"/>
          </a:p>
        </p:txBody>
      </p:sp>
      <p:sp>
        <p:nvSpPr>
          <p:cNvPr id="3" name="Content Placeholder 2"/>
          <p:cNvSpPr>
            <a:spLocks noGrp="1"/>
          </p:cNvSpPr>
          <p:nvPr>
            <p:ph idx="1"/>
          </p:nvPr>
        </p:nvSpPr>
        <p:spPr/>
        <p:txBody>
          <a:bodyPr>
            <a:normAutofit fontScale="85000" lnSpcReduction="10000"/>
          </a:bodyPr>
          <a:lstStyle/>
          <a:p>
            <a:r>
              <a:rPr lang="en-US" dirty="0" smtClean="0"/>
              <a:t>Objective: To prevent, deter and eliminate IUU fishing</a:t>
            </a:r>
          </a:p>
          <a:p>
            <a:r>
              <a:rPr lang="en-US" dirty="0" smtClean="0"/>
              <a:t>Promotes legitimate and responsible forms of fishing</a:t>
            </a:r>
          </a:p>
          <a:p>
            <a:r>
              <a:rPr lang="en-US" dirty="0" smtClean="0"/>
              <a:t>Inclusive of all types of fishing, small-scale, large-scale and industrial, and all types of jurisdictions, internationally agreed market-related measures (multilateral catch certification, trade documentation requirements, import, export prohibitions, traceability of fish and fish products, etc.), and RFMOs</a:t>
            </a:r>
          </a:p>
          <a:p>
            <a:r>
              <a:rPr lang="en-US" dirty="0" smtClean="0"/>
              <a:t>State responsibilities include implementing fully and effectively all international fisheries instruments that have been ratified or acceded to</a:t>
            </a:r>
          </a:p>
          <a:p>
            <a:pPr marL="0" indent="0">
              <a:buNone/>
            </a:pPr>
            <a:endParaRPr lang="en-US" dirty="0" smtClean="0"/>
          </a:p>
          <a:p>
            <a:endParaRPr lang="en-US" dirty="0" smtClean="0"/>
          </a:p>
          <a:p>
            <a:endParaRPr lang="en-GB" dirty="0"/>
          </a:p>
        </p:txBody>
      </p:sp>
    </p:spTree>
    <p:extLst>
      <p:ext uri="{BB962C8B-B14F-4D97-AF65-F5344CB8AC3E}">
        <p14:creationId xmlns:p14="http://schemas.microsoft.com/office/powerpoint/2010/main" val="1214410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2009 PSMA</a:t>
            </a:r>
            <a:endParaRPr lang="en-GB" dirty="0"/>
          </a:p>
        </p:txBody>
      </p:sp>
      <p:sp>
        <p:nvSpPr>
          <p:cNvPr id="3" name="Content Placeholder 2"/>
          <p:cNvSpPr>
            <a:spLocks noGrp="1"/>
          </p:cNvSpPr>
          <p:nvPr>
            <p:ph idx="1"/>
          </p:nvPr>
        </p:nvSpPr>
        <p:spPr/>
        <p:txBody>
          <a:bodyPr>
            <a:normAutofit lnSpcReduction="10000"/>
          </a:bodyPr>
          <a:lstStyle/>
          <a:p>
            <a:r>
              <a:rPr lang="en-US" dirty="0" smtClean="0"/>
              <a:t>FAO 2009 Agreement on Port State Measures to Prevent, Deter and Eliminate IUU Fishing (entered into force in 2016)</a:t>
            </a:r>
          </a:p>
          <a:p>
            <a:r>
              <a:rPr lang="en-US" dirty="0" smtClean="0"/>
              <a:t>Over 50 FAO Member States and one FAO Member Organization (EU) have ratified or acceded to this Agreement (including Maldives, Myanmar, Indonesia and Sri Lanka)</a:t>
            </a:r>
          </a:p>
          <a:p>
            <a:r>
              <a:rPr lang="en-US" dirty="0" smtClean="0"/>
              <a:t>Deems as definition the IPOA-IUU characterization of IUU (Article 3.3)</a:t>
            </a:r>
            <a:endParaRPr lang="en-GB" dirty="0"/>
          </a:p>
        </p:txBody>
      </p:sp>
    </p:spTree>
    <p:extLst>
      <p:ext uri="{BB962C8B-B14F-4D97-AF65-F5344CB8AC3E}">
        <p14:creationId xmlns:p14="http://schemas.microsoft.com/office/powerpoint/2010/main" val="3784683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NPOA-IUU</a:t>
            </a:r>
            <a:endParaRPr lang="en-GB" dirty="0"/>
          </a:p>
        </p:txBody>
      </p:sp>
      <p:sp>
        <p:nvSpPr>
          <p:cNvPr id="3" name="Content Placeholder 2"/>
          <p:cNvSpPr>
            <a:spLocks noGrp="1"/>
          </p:cNvSpPr>
          <p:nvPr>
            <p:ph idx="1"/>
          </p:nvPr>
        </p:nvSpPr>
        <p:spPr/>
        <p:txBody>
          <a:bodyPr>
            <a:normAutofit fontScale="85000" lnSpcReduction="10000"/>
          </a:bodyPr>
          <a:lstStyle/>
          <a:p>
            <a:r>
              <a:rPr lang="en-US" dirty="0" smtClean="0"/>
              <a:t>Paragraph 25 IPOA-IUU: States should adopt national plans of action to further achieve the objectives of the IPOA-IUU and to review the implementation</a:t>
            </a:r>
          </a:p>
          <a:p>
            <a:r>
              <a:rPr lang="en-US" dirty="0" smtClean="0"/>
              <a:t>Give full effect to the provisions of IPOA-IUU as integral part of their fisheries management programmes, including to implement measures adopted by RFMOs to prevent, deter and eliminate IUU fishing</a:t>
            </a:r>
          </a:p>
          <a:p>
            <a:r>
              <a:rPr lang="en-US" dirty="0" smtClean="0"/>
              <a:t>Full participation and engagement of all stakeholders, including industry, fishing communities and NGOs is encouraged to combat IUU fishing</a:t>
            </a:r>
          </a:p>
          <a:p>
            <a:r>
              <a:rPr lang="en-US" dirty="0" smtClean="0"/>
              <a:t>National efforts should be internally coordinated</a:t>
            </a:r>
          </a:p>
          <a:p>
            <a:endParaRPr lang="en-US" dirty="0" smtClean="0"/>
          </a:p>
        </p:txBody>
      </p:sp>
    </p:spTree>
    <p:extLst>
      <p:ext uri="{BB962C8B-B14F-4D97-AF65-F5344CB8AC3E}">
        <p14:creationId xmlns:p14="http://schemas.microsoft.com/office/powerpoint/2010/main" val="41633819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SDG 14.4</a:t>
            </a:r>
            <a:endParaRPr lang="en-GB" dirty="0"/>
          </a:p>
        </p:txBody>
      </p:sp>
      <p:sp>
        <p:nvSpPr>
          <p:cNvPr id="3" name="Content Placeholder 2"/>
          <p:cNvSpPr>
            <a:spLocks noGrp="1"/>
          </p:cNvSpPr>
          <p:nvPr>
            <p:ph idx="1"/>
          </p:nvPr>
        </p:nvSpPr>
        <p:spPr/>
        <p:txBody>
          <a:bodyPr>
            <a:normAutofit lnSpcReduction="10000"/>
          </a:bodyPr>
          <a:lstStyle/>
          <a:p>
            <a:r>
              <a:rPr lang="en-US" dirty="0" smtClean="0"/>
              <a:t>Sustainable Development Goal: 14.4:</a:t>
            </a:r>
          </a:p>
          <a:p>
            <a:pPr marL="0" indent="0">
              <a:buNone/>
            </a:pPr>
            <a:r>
              <a:rPr lang="en-US" dirty="0"/>
              <a:t>B</a:t>
            </a:r>
            <a:r>
              <a:rPr lang="en-US" dirty="0" smtClean="0"/>
              <a:t>y </a:t>
            </a:r>
            <a:r>
              <a:rPr lang="en-US" b="1" dirty="0" smtClean="0"/>
              <a:t>2020</a:t>
            </a:r>
            <a:r>
              <a:rPr lang="en-US" dirty="0" smtClean="0"/>
              <a:t>, </a:t>
            </a:r>
            <a:r>
              <a:rPr lang="en-US" b="1" dirty="0" smtClean="0"/>
              <a:t>effectively regulate harvesting, and end overfishing, illegal, unreported and unregulated (IUU) fishing </a:t>
            </a:r>
            <a:r>
              <a:rPr lang="en-US" dirty="0" smtClean="0"/>
              <a:t>and destructive fishing practices and implement science-based management plans, to restore fish stocks in the shortest time feasible at least to levels that can produce maximum sustainable yield as determined by their biological characteristics</a:t>
            </a:r>
          </a:p>
          <a:p>
            <a:endParaRPr lang="en-GB" dirty="0"/>
          </a:p>
        </p:txBody>
      </p:sp>
    </p:spTree>
    <p:extLst>
      <p:ext uri="{BB962C8B-B14F-4D97-AF65-F5344CB8AC3E}">
        <p14:creationId xmlns:p14="http://schemas.microsoft.com/office/powerpoint/2010/main" val="8106158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SDG 14.6</a:t>
            </a:r>
            <a:endParaRPr lang="en-GB" dirty="0"/>
          </a:p>
        </p:txBody>
      </p:sp>
      <p:sp>
        <p:nvSpPr>
          <p:cNvPr id="3" name="Content Placeholder 2"/>
          <p:cNvSpPr>
            <a:spLocks noGrp="1"/>
          </p:cNvSpPr>
          <p:nvPr>
            <p:ph idx="1"/>
          </p:nvPr>
        </p:nvSpPr>
        <p:spPr/>
        <p:txBody>
          <a:bodyPr>
            <a:normAutofit lnSpcReduction="10000"/>
          </a:bodyPr>
          <a:lstStyle/>
          <a:p>
            <a:r>
              <a:rPr lang="en-US" dirty="0" smtClean="0"/>
              <a:t>SDG 14.6: </a:t>
            </a:r>
            <a:r>
              <a:rPr lang="en-US" b="1" dirty="0" smtClean="0"/>
              <a:t>By 2020</a:t>
            </a:r>
            <a:r>
              <a:rPr lang="en-US" dirty="0" smtClean="0"/>
              <a:t>, prohibit certain forms of fisheries subsidies which contribute to overcapacity and overfishing, and </a:t>
            </a:r>
            <a:r>
              <a:rPr lang="en-US" b="1" dirty="0" smtClean="0"/>
              <a:t>eliminate subsidies that contribute to IUU fishing</a:t>
            </a:r>
            <a:r>
              <a:rPr lang="en-US" dirty="0" smtClean="0"/>
              <a:t>, and </a:t>
            </a:r>
            <a:r>
              <a:rPr lang="en-US" b="1" dirty="0" smtClean="0"/>
              <a:t>refrain from introducing new such subsidies</a:t>
            </a:r>
            <a:r>
              <a:rPr lang="en-US" dirty="0" smtClean="0"/>
              <a:t>, recognizing that appropriate and effective special and differential treatment for developing and least developed countries should be an integral part of the WTO fisheries subsidies negotiation</a:t>
            </a:r>
          </a:p>
          <a:p>
            <a:endParaRPr lang="en-GB" dirty="0"/>
          </a:p>
        </p:txBody>
      </p:sp>
    </p:spTree>
    <p:extLst>
      <p:ext uri="{BB962C8B-B14F-4D97-AF65-F5344CB8AC3E}">
        <p14:creationId xmlns:p14="http://schemas.microsoft.com/office/powerpoint/2010/main" val="15192123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IUU Fishing and WTO</a:t>
            </a:r>
            <a:endParaRPr lang="en-GB" dirty="0"/>
          </a:p>
        </p:txBody>
      </p:sp>
      <p:sp>
        <p:nvSpPr>
          <p:cNvPr id="3" name="Content Placeholder 2"/>
          <p:cNvSpPr>
            <a:spLocks noGrp="1"/>
          </p:cNvSpPr>
          <p:nvPr>
            <p:ph idx="1"/>
          </p:nvPr>
        </p:nvSpPr>
        <p:spPr/>
        <p:txBody>
          <a:bodyPr>
            <a:normAutofit/>
          </a:bodyPr>
          <a:lstStyle/>
          <a:p>
            <a:r>
              <a:rPr lang="en-US" dirty="0" smtClean="0"/>
              <a:t>2017 Buenos Aires Ministerial Conference (MC11), ministers agreed on a work </a:t>
            </a:r>
            <a:r>
              <a:rPr lang="en-US" dirty="0" err="1" smtClean="0"/>
              <a:t>programme</a:t>
            </a:r>
            <a:r>
              <a:rPr lang="en-US" dirty="0" smtClean="0"/>
              <a:t> to conclude the negotiations by aiming to adopt, at the 2019 Ministerial Conference, an agreement on fisheries subsidies which delivers on Sustainable Development Goal 14.6</a:t>
            </a:r>
            <a:endParaRPr lang="en-GB" dirty="0"/>
          </a:p>
        </p:txBody>
      </p:sp>
    </p:spTree>
    <p:extLst>
      <p:ext uri="{BB962C8B-B14F-4D97-AF65-F5344CB8AC3E}">
        <p14:creationId xmlns:p14="http://schemas.microsoft.com/office/powerpoint/2010/main" val="26141885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TotalTime>
  <Words>605</Words>
  <Application>Microsoft Office PowerPoint</Application>
  <PresentationFormat>On-screen Show (4:3)</PresentationFormat>
  <Paragraphs>36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Definition and Scope of IUU Fishing in International and Regional Fisheries Instruments</vt:lpstr>
      <vt:lpstr>IUU Fishing</vt:lpstr>
      <vt:lpstr>Threats from IUU Fishing</vt:lpstr>
      <vt:lpstr>2001 IPOA-IUU</vt:lpstr>
      <vt:lpstr>2009 PSMA</vt:lpstr>
      <vt:lpstr>NPOA-IUU</vt:lpstr>
      <vt:lpstr>SDG 14.4</vt:lpstr>
      <vt:lpstr>SDG 14.6</vt:lpstr>
      <vt:lpstr>IUU Fishing and WTO</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Definition and Scope of IUU Fishing in International and Regional Fisheries Instruments</dc:title>
  <dc:creator>Sebastian Mathew</dc:creator>
  <cp:lastModifiedBy>Sebastian Mathew</cp:lastModifiedBy>
  <cp:revision>16</cp:revision>
  <dcterms:created xsi:type="dcterms:W3CDTF">2018-04-22T22:45:40Z</dcterms:created>
  <dcterms:modified xsi:type="dcterms:W3CDTF">2018-04-23T01:40:55Z</dcterms:modified>
</cp:coreProperties>
</file>