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70" r:id="rId3"/>
    <p:sldId id="274" r:id="rId4"/>
    <p:sldId id="271" r:id="rId5"/>
    <p:sldId id="275" r:id="rId6"/>
    <p:sldId id="259" r:id="rId7"/>
    <p:sldId id="276" r:id="rId8"/>
    <p:sldId id="268" r:id="rId9"/>
    <p:sldId id="277" r:id="rId10"/>
    <p:sldId id="272" r:id="rId11"/>
    <p:sldId id="278" r:id="rId12"/>
    <p:sldId id="261" r:id="rId13"/>
    <p:sldId id="279" r:id="rId14"/>
    <p:sldId id="262" r:id="rId15"/>
    <p:sldId id="280" r:id="rId16"/>
    <p:sldId id="263" r:id="rId17"/>
    <p:sldId id="264" r:id="rId18"/>
    <p:sldId id="265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660"/>
  </p:normalViewPr>
  <p:slideViewPr>
    <p:cSldViewPr>
      <p:cViewPr varScale="1">
        <p:scale>
          <a:sx n="81" d="100"/>
          <a:sy n="81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6EDDD-5A6B-47FC-969C-77658CB56FF5}" type="datetimeFigureOut">
              <a:rPr lang="en-US" smtClean="0"/>
              <a:pPr/>
              <a:t>7/12/2018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095B5-DB47-438E-8796-AD9B22E0831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9519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11415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51963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66108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33650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57176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06151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42036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09066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62324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47840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7386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3929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15004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70138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7736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1944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12457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46688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95B5-DB47-438E-8796-AD9B22E08310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5927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96B9-2636-4C6F-BDB0-FA0DD7AA9AD9}" type="datetime1">
              <a:rPr lang="en-US" smtClean="0"/>
              <a:pPr/>
              <a:t>7/12/2018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0D6F-8A68-4405-A947-253DACC32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733F-29FA-4608-93DE-6206FBEC0A80}" type="datetime1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B1D2-8AC0-4D9E-813F-2E0607307D95}" type="datetime1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</a:defRPr>
            </a:lvl1pPr>
            <a:lvl2pPr>
              <a:defRPr baseline="0">
                <a:latin typeface="Calibri" pitchFamily="34" charset="0"/>
              </a:defRPr>
            </a:lvl2pPr>
            <a:lvl3pPr>
              <a:defRPr baseline="0"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C64-1EE0-455C-98AB-D29E9B62F6F2}" type="datetime1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46A2-DACF-4F47-A8F7-C199DA682CB1}" type="datetime1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B656-45BE-4013-A5AB-2DD70C27BAB9}" type="datetime1">
              <a:rPr lang="en-US" smtClean="0"/>
              <a:pPr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50D0-E55B-4F8D-B3E0-4540722F2677}" type="datetime1">
              <a:rPr lang="en-US" smtClean="0"/>
              <a:pPr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5795-14DF-4CAF-87B7-793CC569C5A5}" type="datetime1">
              <a:rPr lang="en-US" smtClean="0"/>
              <a:pPr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0166-47CE-4047-9206-F58FBD7B496B}" type="datetime1">
              <a:rPr lang="en-US" smtClean="0"/>
              <a:pPr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F735-4FC5-412B-9129-5081556016A1}" type="datetime1">
              <a:rPr lang="en-US" smtClean="0"/>
              <a:pPr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3D02-A8D1-44DD-BD05-0152A9A200F5}" type="datetime1">
              <a:rPr lang="en-US" smtClean="0"/>
              <a:pPr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E7D6CE-95D6-4656-99BD-2830B78C6076}" type="datetime1">
              <a:rPr lang="en-US" smtClean="0"/>
              <a:pPr/>
              <a:t>7/12/2018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F9D4E7-453E-41C0-BC9F-490244AABAC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848600" cy="167957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Gender mainstreaming and issues of occupational health and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6400800" cy="1752600"/>
          </a:xfrm>
        </p:spPr>
        <p:txBody>
          <a:bodyPr>
            <a:normAutofit/>
          </a:bodyPr>
          <a:lstStyle/>
          <a:p>
            <a:r>
              <a:rPr lang="en-IN" dirty="0" err="1" smtClean="0">
                <a:latin typeface="+mj-lt"/>
              </a:rPr>
              <a:t>Learnings</a:t>
            </a:r>
            <a:r>
              <a:rPr lang="en-IN" dirty="0" smtClean="0">
                <a:latin typeface="+mj-lt"/>
              </a:rPr>
              <a:t> from developing the FAO handbook on gender-equitable small-scale fisheries and governance and development</a:t>
            </a:r>
            <a:endParaRPr lang="en-IN" dirty="0">
              <a:latin typeface="+mj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51054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IN" sz="24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 - Nilanjana 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Biswas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IN" sz="24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Presented at </a:t>
            </a:r>
            <a:r>
              <a:rPr lang="en-IN" sz="2400" dirty="0" err="1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iFISH</a:t>
            </a:r>
            <a:r>
              <a:rPr lang="en-IN" sz="24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 5, St. John’s, CA, 2018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Areas of neglect in terms of OHS…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Women’s work that is vital but not directly linked to fish production:</a:t>
            </a:r>
          </a:p>
          <a:p>
            <a:pPr lvl="1"/>
            <a:r>
              <a:rPr lang="en-IN" dirty="0" smtClean="0"/>
              <a:t>Procurement</a:t>
            </a:r>
          </a:p>
          <a:p>
            <a:pPr lvl="1"/>
            <a:r>
              <a:rPr lang="en-IN" dirty="0" smtClean="0"/>
              <a:t>Transportation</a:t>
            </a:r>
          </a:p>
          <a:p>
            <a:pPr lvl="1"/>
            <a:r>
              <a:rPr lang="en-IN" dirty="0" smtClean="0"/>
              <a:t>Selling of fresh or processed fish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71FE-64DD-4CCC-A10B-2420AFEEEC33}" type="datetime1">
              <a:rPr lang="en-US" smtClean="0"/>
              <a:pPr/>
              <a:t>7/12/2018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C64-1EE0-455C-98AB-D29E9B62F6F2}" type="datetime1">
              <a:rPr lang="en-US" smtClean="0"/>
              <a:pPr/>
              <a:t>7/12/2018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838200"/>
            <a:ext cx="6492781" cy="487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6600" y="5832517"/>
            <a:ext cx="10470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Courtesy: ICSF</a:t>
            </a:r>
            <a:endParaRPr lang="en-ZA" sz="1050" dirty="0"/>
          </a:p>
        </p:txBody>
      </p:sp>
    </p:spTree>
    <p:extLst>
      <p:ext uri="{BB962C8B-B14F-4D97-AF65-F5344CB8AC3E}">
        <p14:creationId xmlns="" xmlns:p14="http://schemas.microsoft.com/office/powerpoint/2010/main" val="23533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Procurement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All small scale fishers hit by declining fish catches</a:t>
            </a:r>
          </a:p>
          <a:p>
            <a:r>
              <a:rPr lang="en-IN" dirty="0" smtClean="0"/>
              <a:t>But women fishers pushed out by both industry and men</a:t>
            </a:r>
          </a:p>
          <a:p>
            <a:r>
              <a:rPr lang="en-IN" dirty="0" smtClean="0"/>
              <a:t>Examples of impact:</a:t>
            </a:r>
          </a:p>
          <a:p>
            <a:pPr lvl="1"/>
            <a:r>
              <a:rPr lang="en-IN" dirty="0" smtClean="0"/>
              <a:t>Increased travel time – Case of Kerala</a:t>
            </a:r>
          </a:p>
          <a:p>
            <a:pPr lvl="1"/>
            <a:r>
              <a:rPr lang="en-IN" dirty="0" smtClean="0"/>
              <a:t>Increased physical/sexual violence – Case of Kenya and Zambia</a:t>
            </a:r>
          </a:p>
          <a:p>
            <a:r>
              <a:rPr lang="en-IN" dirty="0" smtClean="0"/>
              <a:t>Occupational hazards barely understood/studied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A478-06D8-42BD-821F-EA27479A1929}" type="datetime1">
              <a:rPr lang="en-US" smtClean="0"/>
              <a:pPr/>
              <a:t>7/12/2018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C64-1EE0-455C-98AB-D29E9B62F6F2}" type="datetime1">
              <a:rPr lang="en-US" smtClean="0"/>
              <a:pPr/>
              <a:t>7/12/2018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0800" y="3834316"/>
            <a:ext cx="1391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Courtesy: </a:t>
            </a:r>
            <a:r>
              <a:rPr lang="en-ZA" sz="1050" dirty="0" err="1" smtClean="0"/>
              <a:t>WorldFish</a:t>
            </a:r>
            <a:endParaRPr lang="en-ZA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057400"/>
            <a:ext cx="4858428" cy="3620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3" y="1447800"/>
            <a:ext cx="3540534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6596" y="5710742"/>
            <a:ext cx="10470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Courtesy: ICSF</a:t>
            </a:r>
            <a:endParaRPr lang="en-ZA" sz="1050" dirty="0"/>
          </a:p>
        </p:txBody>
      </p:sp>
    </p:spTree>
    <p:extLst>
      <p:ext uri="{BB962C8B-B14F-4D97-AF65-F5344CB8AC3E}">
        <p14:creationId xmlns="" xmlns:p14="http://schemas.microsoft.com/office/powerpoint/2010/main" val="14964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Transporting fish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Includes:</a:t>
            </a:r>
          </a:p>
          <a:p>
            <a:pPr lvl="1"/>
            <a:r>
              <a:rPr lang="en-IN" dirty="0" smtClean="0"/>
              <a:t>Loading/unloading fish from boats and transport vehicles</a:t>
            </a:r>
          </a:p>
          <a:p>
            <a:pPr lvl="1"/>
            <a:r>
              <a:rPr lang="en-IN" dirty="0" smtClean="0"/>
              <a:t>Carrying fish to fish markets</a:t>
            </a:r>
          </a:p>
          <a:p>
            <a:pPr lvl="1"/>
            <a:r>
              <a:rPr lang="en-IN" dirty="0" smtClean="0"/>
              <a:t>Carrying fish for area-based or door-to-door sales</a:t>
            </a:r>
          </a:p>
          <a:p>
            <a:r>
              <a:rPr lang="en-IN" dirty="0" smtClean="0"/>
              <a:t>Lack of reliable, affordable transport </a:t>
            </a:r>
          </a:p>
          <a:p>
            <a:r>
              <a:rPr lang="en-IN" dirty="0" smtClean="0"/>
              <a:t>Musculoskeletal- and stress-related ailments hardly studied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8636-8A4B-40F4-AAF5-7F031E22A1B0}" type="datetime1">
              <a:rPr lang="en-US" smtClean="0"/>
              <a:pPr/>
              <a:t>7/12/2018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C64-1EE0-455C-98AB-D29E9B62F6F2}" type="datetime1">
              <a:rPr lang="en-US" smtClean="0"/>
              <a:pPr/>
              <a:t>7/12/2018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6596" y="5710742"/>
            <a:ext cx="10470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Courtesy: ICSF</a:t>
            </a:r>
            <a:endParaRPr lang="en-ZA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40" y="2478507"/>
            <a:ext cx="4286250" cy="3219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2886075" cy="4286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55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Selling fish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Growing competition in fish trade</a:t>
            </a:r>
          </a:p>
          <a:p>
            <a:r>
              <a:rPr lang="en-IN" dirty="0" smtClean="0"/>
              <a:t>Increase in physical and sexual violence </a:t>
            </a:r>
          </a:p>
          <a:p>
            <a:r>
              <a:rPr lang="en-IN" dirty="0" smtClean="0"/>
              <a:t>Traditional selling spaces shrinking</a:t>
            </a:r>
          </a:p>
          <a:p>
            <a:r>
              <a:rPr lang="en-IN" dirty="0" smtClean="0"/>
              <a:t>Growing stress</a:t>
            </a:r>
          </a:p>
          <a:p>
            <a:r>
              <a:rPr lang="en-IN" dirty="0" smtClean="0"/>
              <a:t>Health and safety impacts uncovered by research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D77E-3AD2-4B87-825A-3F3F31874023}" type="datetime1">
              <a:rPr lang="en-US" smtClean="0"/>
              <a:pPr/>
              <a:t>7/12/2018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Intervening for better OHS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SSF Guidelines recommend </a:t>
            </a:r>
            <a:r>
              <a:rPr lang="en-IN" dirty="0"/>
              <a:t>gender mainstreaming</a:t>
            </a:r>
            <a:endParaRPr lang="en-IN" dirty="0" smtClean="0"/>
          </a:p>
          <a:p>
            <a:r>
              <a:rPr lang="en-IN" dirty="0" smtClean="0"/>
              <a:t>Some examples of effective gender mainstreaming:</a:t>
            </a:r>
          </a:p>
          <a:p>
            <a:pPr lvl="1"/>
            <a:r>
              <a:rPr lang="en-IN" dirty="0" smtClean="0"/>
              <a:t>Women fish vendors organization in </a:t>
            </a:r>
            <a:r>
              <a:rPr lang="en-IN" dirty="0" err="1" smtClean="0"/>
              <a:t>Marol</a:t>
            </a:r>
            <a:r>
              <a:rPr lang="en-IN" dirty="0" smtClean="0"/>
              <a:t>, India reclaim their fish market</a:t>
            </a:r>
          </a:p>
          <a:p>
            <a:pPr lvl="1"/>
            <a:r>
              <a:rPr lang="en-IN" dirty="0" smtClean="0"/>
              <a:t>Campaign for occupational health of women shellfish collectors in Bahia, Brazil </a:t>
            </a:r>
          </a:p>
          <a:p>
            <a:pPr lvl="1"/>
            <a:r>
              <a:rPr lang="en-IN" dirty="0" smtClean="0"/>
              <a:t>Fisherwomen in Brittany, France take the lead for “collaborative spouse” status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2AA0-9562-40B3-9C60-8E23CF1D0252}" type="datetime1">
              <a:rPr lang="en-US" smtClean="0"/>
              <a:pPr/>
              <a:t>7/12/2018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Way forward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Substantive gender mainstreaming:</a:t>
            </a:r>
          </a:p>
          <a:p>
            <a:pPr lvl="1"/>
            <a:r>
              <a:rPr lang="en-IN" dirty="0" smtClean="0"/>
              <a:t>Led by women</a:t>
            </a:r>
          </a:p>
          <a:p>
            <a:pPr lvl="1"/>
            <a:r>
              <a:rPr lang="en-IN" dirty="0" smtClean="0"/>
              <a:t>Targeting systemic, institutional change</a:t>
            </a:r>
          </a:p>
          <a:p>
            <a:r>
              <a:rPr lang="en-IN" dirty="0" smtClean="0"/>
              <a:t>Effective policy and regulation</a:t>
            </a:r>
          </a:p>
          <a:p>
            <a:r>
              <a:rPr lang="en-IN" dirty="0" smtClean="0"/>
              <a:t>Strong community and women’s organizations</a:t>
            </a:r>
          </a:p>
          <a:p>
            <a:r>
              <a:rPr lang="en-IN" dirty="0" smtClean="0"/>
              <a:t>Greater awareness of gender mainstreaming among OHS professionals</a:t>
            </a:r>
            <a:endParaRPr lang="en-IN" dirty="0"/>
          </a:p>
          <a:p>
            <a:r>
              <a:rPr lang="en-IN" dirty="0" smtClean="0"/>
              <a:t>Wider definition of occupational health and safety based on </a:t>
            </a:r>
            <a:r>
              <a:rPr lang="en-IN" smtClean="0"/>
              <a:t>conceptual </a:t>
            </a:r>
            <a:r>
              <a:rPr lang="en-IN" smtClean="0"/>
              <a:t>re-analysis </a:t>
            </a:r>
            <a:r>
              <a:rPr lang="en-IN" dirty="0" smtClean="0"/>
              <a:t>of women’s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6DF4-D2E8-45AC-99F8-48C9565EE3BB}" type="datetime1">
              <a:rPr lang="en-US" smtClean="0"/>
              <a:pPr/>
              <a:t>7/12/2018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0"/>
            <a:ext cx="2736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 smtClean="0">
                <a:latin typeface="+mj-lt"/>
              </a:rPr>
              <a:t>Thank you!</a:t>
            </a:r>
            <a:endParaRPr lang="en-IN" sz="4400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1A54-8BBA-4701-9180-F4076AC7048F}" type="datetime1">
              <a:rPr lang="en-US" smtClean="0"/>
              <a:pPr/>
              <a:t>7/12/2018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799E-100E-423E-8DE0-1EB4D100A966}" type="datetime1">
              <a:rPr lang="en-US" smtClean="0"/>
              <a:pPr/>
              <a:t>7/12/2018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/>
          </a:bodyPr>
          <a:lstStyle/>
          <a:p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62" y="1600199"/>
            <a:ext cx="2967038" cy="4159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41880"/>
            <a:ext cx="3505200" cy="4821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Gender and Occupational Health &amp; Safety (OHS)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Two problems!</a:t>
            </a:r>
          </a:p>
          <a:p>
            <a:pPr lvl="1"/>
            <a:r>
              <a:rPr lang="en-IN" dirty="0" smtClean="0"/>
              <a:t>Gender issues in fisheries invisible (though women are nearly 50% of fisheries workforce)</a:t>
            </a:r>
          </a:p>
          <a:p>
            <a:pPr lvl="1"/>
            <a:r>
              <a:rPr lang="en-IN" dirty="0" smtClean="0"/>
              <a:t>OHS seldom raised, and usually only in relation to women’s </a:t>
            </a:r>
            <a:r>
              <a:rPr lang="en-IN" b="1" dirty="0" smtClean="0"/>
              <a:t>production-based </a:t>
            </a:r>
            <a:r>
              <a:rPr lang="en-IN" dirty="0" smtClean="0"/>
              <a:t>work</a:t>
            </a:r>
          </a:p>
          <a:p>
            <a:r>
              <a:rPr lang="en-IN" dirty="0" smtClean="0"/>
              <a:t>And a third!</a:t>
            </a:r>
          </a:p>
          <a:p>
            <a:pPr lvl="1"/>
            <a:r>
              <a:rPr lang="en-IN" dirty="0" smtClean="0"/>
              <a:t>Occupational health impacts of any given work </a:t>
            </a:r>
            <a:r>
              <a:rPr lang="en-IN" dirty="0" smtClean="0"/>
              <a:t>are </a:t>
            </a:r>
            <a:r>
              <a:rPr lang="en-IN" dirty="0" smtClean="0"/>
              <a:t>different for men and women</a:t>
            </a:r>
          </a:p>
          <a:p>
            <a:r>
              <a:rPr lang="en-IN" dirty="0" smtClean="0"/>
              <a:t>Wider definition of OHS needed, based on conceptual re-analysis of women’s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799E-100E-423E-8DE0-1EB4D100A966}" type="datetime1">
              <a:rPr lang="en-US" smtClean="0"/>
              <a:pPr/>
              <a:t>7/12/2018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6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OHS normally associated with...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Production-linked activities of women:</a:t>
            </a:r>
          </a:p>
          <a:p>
            <a:pPr lvl="1"/>
            <a:r>
              <a:rPr lang="en-IN" dirty="0" smtClean="0"/>
              <a:t>Waged work in industrial fish processing</a:t>
            </a:r>
          </a:p>
          <a:p>
            <a:pPr lvl="1"/>
            <a:r>
              <a:rPr lang="en-IN" dirty="0" smtClean="0"/>
              <a:t>Self-employed work in traditional fish processing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144-B783-46A6-B44E-E3C398A01FBC}" type="datetime1">
              <a:rPr lang="en-US" smtClean="0"/>
              <a:pPr/>
              <a:t>7/12/2018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C64-1EE0-455C-98AB-D29E9B62F6F2}" type="datetime1">
              <a:rPr lang="en-US" smtClean="0"/>
              <a:pPr/>
              <a:t>7/12/2018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7334250" cy="488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800" y="635635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dirty="0"/>
              <a:t>Credit: Marc Herman/PRI</a:t>
            </a:r>
            <a:r>
              <a:rPr lang="en-ZA" dirty="0"/>
              <a:t> 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4221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OHS and women’s </a:t>
            </a:r>
            <a:r>
              <a:rPr lang="en-IN" b="1" dirty="0" smtClean="0"/>
              <a:t>waged</a:t>
            </a:r>
            <a:r>
              <a:rPr lang="en-IN" dirty="0" smtClean="0"/>
              <a:t> work in fisheries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Up to 90% of industrial fish processing workers are women</a:t>
            </a:r>
          </a:p>
          <a:p>
            <a:r>
              <a:rPr lang="en-IN" dirty="0" smtClean="0"/>
              <a:t>Highly vulnerable workforce</a:t>
            </a:r>
          </a:p>
          <a:p>
            <a:r>
              <a:rPr lang="en-IN" dirty="0" smtClean="0"/>
              <a:t>Consequently, this work is:</a:t>
            </a:r>
          </a:p>
          <a:p>
            <a:pPr lvl="1"/>
            <a:r>
              <a:rPr lang="en-IN" dirty="0" smtClean="0"/>
              <a:t>Informally contracted, repetitive, intense</a:t>
            </a:r>
          </a:p>
          <a:p>
            <a:pPr lvl="1"/>
            <a:r>
              <a:rPr lang="en-IN" dirty="0" smtClean="0"/>
              <a:t>Performed in poor working conditions</a:t>
            </a:r>
          </a:p>
          <a:p>
            <a:pPr lvl="1"/>
            <a:r>
              <a:rPr lang="en-IN" dirty="0" smtClean="0"/>
              <a:t>Un-/weakly regulated</a:t>
            </a:r>
          </a:p>
          <a:p>
            <a:pPr lvl="1"/>
            <a:r>
              <a:rPr lang="en-IN" dirty="0" smtClean="0"/>
              <a:t>Unprotected by social security/benefits</a:t>
            </a:r>
          </a:p>
          <a:p>
            <a:r>
              <a:rPr lang="en-IN" dirty="0" smtClean="0"/>
              <a:t>Associated with specific set of health problems</a:t>
            </a:r>
          </a:p>
          <a:p>
            <a:r>
              <a:rPr lang="en-IN" dirty="0" smtClean="0"/>
              <a:t>Conditions beyond immediate workplace impact OHS</a:t>
            </a:r>
          </a:p>
          <a:p>
            <a:r>
              <a:rPr lang="en-IN" dirty="0" smtClean="0"/>
              <a:t>Organized attempts to address workplace issues have </a:t>
            </a:r>
            <a:br>
              <a:rPr lang="en-IN" dirty="0" smtClean="0"/>
            </a:br>
            <a:r>
              <a:rPr lang="en-IN" dirty="0" smtClean="0"/>
              <a:t>met with some success – the case of PAFCO, Fiji</a:t>
            </a:r>
          </a:p>
          <a:p>
            <a:pPr lvl="1"/>
            <a:endParaRPr lang="en-IN" dirty="0" smtClean="0"/>
          </a:p>
          <a:p>
            <a:endParaRPr lang="en-I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8DE8-263E-4F22-826E-F90A666A5665}" type="datetime1">
              <a:rPr lang="en-US" smtClean="0"/>
              <a:pPr/>
              <a:t>7/12/2018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C64-1EE0-455C-98AB-D29E9B62F6F2}" type="datetime1">
              <a:rPr lang="en-US" smtClean="0"/>
              <a:pPr/>
              <a:t>7/12/2018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239000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5832517"/>
            <a:ext cx="10438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Courtesy: FAO</a:t>
            </a:r>
            <a:endParaRPr lang="en-ZA" sz="1050" dirty="0"/>
          </a:p>
        </p:txBody>
      </p:sp>
    </p:spTree>
    <p:extLst>
      <p:ext uri="{BB962C8B-B14F-4D97-AF65-F5344CB8AC3E}">
        <p14:creationId xmlns="" xmlns:p14="http://schemas.microsoft.com/office/powerpoint/2010/main" val="35480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OHS issues and women’s </a:t>
            </a:r>
            <a:r>
              <a:rPr lang="en-IN" b="1" dirty="0" smtClean="0"/>
              <a:t>self-employed </a:t>
            </a:r>
            <a:r>
              <a:rPr lang="en-IN" dirty="0" smtClean="0"/>
              <a:t>work in fish processing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Small-scale fisheries contribute half of global fish catches and two-thirds of fish eaten by humans</a:t>
            </a:r>
          </a:p>
          <a:p>
            <a:r>
              <a:rPr lang="en-IN" dirty="0" smtClean="0"/>
              <a:t>Post-harvest fish production almost entirely done by women (sorting, cleaning, drying, processing)</a:t>
            </a:r>
          </a:p>
          <a:p>
            <a:r>
              <a:rPr lang="en-IN" dirty="0" smtClean="0"/>
              <a:t>Despite direct economic linkage, scant attention paid to working conditions</a:t>
            </a:r>
          </a:p>
          <a:p>
            <a:r>
              <a:rPr lang="en-IN" dirty="0" smtClean="0"/>
              <a:t>FTT-</a:t>
            </a:r>
            <a:r>
              <a:rPr lang="en-IN" dirty="0" err="1" smtClean="0"/>
              <a:t>Thiaroye</a:t>
            </a:r>
            <a:r>
              <a:rPr lang="en-IN" dirty="0" smtClean="0"/>
              <a:t> oven minimised post-production losses and reduced heat, smoke exposure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E82-2286-4E53-A136-B28FE1BB35DA}" type="datetime1">
              <a:rPr lang="en-US" smtClean="0"/>
              <a:pPr/>
              <a:t>7/12/2018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C64-1EE0-455C-98AB-D29E9B62F6F2}" type="datetime1">
              <a:rPr lang="en-US" smtClean="0"/>
              <a:pPr/>
              <a:t>7/12/2018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8117"/>
            <a:ext cx="7876675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5832517"/>
            <a:ext cx="10438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Courtesy: FAO</a:t>
            </a:r>
            <a:endParaRPr lang="en-ZA" sz="1050" dirty="0"/>
          </a:p>
        </p:txBody>
      </p:sp>
    </p:spTree>
    <p:extLst>
      <p:ext uri="{BB962C8B-B14F-4D97-AF65-F5344CB8AC3E}">
        <p14:creationId xmlns="" xmlns:p14="http://schemas.microsoft.com/office/powerpoint/2010/main" val="38910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2096</TotalTime>
  <Words>557</Words>
  <Application>Microsoft Office PowerPoint</Application>
  <PresentationFormat>On-screen Show (4:3)</PresentationFormat>
  <Paragraphs>116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Gender mainstreaming and issues of occupational health and safety</vt:lpstr>
      <vt:lpstr> </vt:lpstr>
      <vt:lpstr>Gender and Occupational Health &amp; Safety (OHS) </vt:lpstr>
      <vt:lpstr>OHS normally associated with...</vt:lpstr>
      <vt:lpstr>Slide 5</vt:lpstr>
      <vt:lpstr>OHS and women’s waged work in fisheries</vt:lpstr>
      <vt:lpstr>Slide 7</vt:lpstr>
      <vt:lpstr>OHS issues and women’s self-employed work in fish processing</vt:lpstr>
      <vt:lpstr>Slide 9</vt:lpstr>
      <vt:lpstr>Areas of neglect in terms of OHS…</vt:lpstr>
      <vt:lpstr>Slide 11</vt:lpstr>
      <vt:lpstr>Procurement</vt:lpstr>
      <vt:lpstr>Slide 13</vt:lpstr>
      <vt:lpstr>Transporting fish</vt:lpstr>
      <vt:lpstr>Slide 15</vt:lpstr>
      <vt:lpstr>Selling fish</vt:lpstr>
      <vt:lpstr>Intervening for better OHS</vt:lpstr>
      <vt:lpstr>Way forward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mainstreaming and issues of occupational health and safety</dc:title>
  <dc:creator>Nilanjana Biswas</dc:creator>
  <cp:keywords>Gender; Occupational health; Fisheries; </cp:keywords>
  <cp:lastModifiedBy>Nilanjana Biswas</cp:lastModifiedBy>
  <cp:revision>175</cp:revision>
  <dcterms:created xsi:type="dcterms:W3CDTF">2006-08-16T00:00:00Z</dcterms:created>
  <dcterms:modified xsi:type="dcterms:W3CDTF">2018-07-12T03:55:38Z</dcterms:modified>
</cp:coreProperties>
</file>