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1" r:id="rId3"/>
    <p:sldId id="271" r:id="rId4"/>
    <p:sldId id="262" r:id="rId5"/>
    <p:sldId id="263" r:id="rId6"/>
    <p:sldId id="264" r:id="rId7"/>
    <p:sldId id="265" r:id="rId8"/>
    <p:sldId id="257" r:id="rId9"/>
    <p:sldId id="259" r:id="rId10"/>
    <p:sldId id="260" r:id="rId11"/>
    <p:sldId id="258" r:id="rId12"/>
    <p:sldId id="267" r:id="rId13"/>
    <p:sldId id="268" r:id="rId14"/>
    <p:sldId id="275" r:id="rId15"/>
    <p:sldId id="273" r:id="rId16"/>
    <p:sldId id="266" r:id="rId17"/>
    <p:sldId id="269" r:id="rId18"/>
    <p:sldId id="272"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477"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42" y="672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B41CBF-5E16-4E3D-B1EA-4F6DF15459A3}" type="datetimeFigureOut">
              <a:rPr lang="en-GB" smtClean="0"/>
              <a:t>26/08/2018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C987F1-92F7-4B9C-A114-B5B892923931}" type="slidenum">
              <a:rPr lang="en-GB" smtClean="0"/>
              <a:t>‹#›</a:t>
            </a:fld>
            <a:endParaRPr lang="en-GB"/>
          </a:p>
        </p:txBody>
      </p:sp>
    </p:spTree>
    <p:extLst>
      <p:ext uri="{BB962C8B-B14F-4D97-AF65-F5344CB8AC3E}">
        <p14:creationId xmlns:p14="http://schemas.microsoft.com/office/powerpoint/2010/main" val="2687703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C987F1-92F7-4B9C-A114-B5B892923931}" type="slidenum">
              <a:rPr lang="en-GB" smtClean="0"/>
              <a:t>14</a:t>
            </a:fld>
            <a:endParaRPr lang="en-GB"/>
          </a:p>
        </p:txBody>
      </p:sp>
    </p:spTree>
    <p:extLst>
      <p:ext uri="{BB962C8B-B14F-4D97-AF65-F5344CB8AC3E}">
        <p14:creationId xmlns:p14="http://schemas.microsoft.com/office/powerpoint/2010/main" val="1654458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7B706E-E086-4BBF-9206-CF5DF44AFA8B}" type="datetimeFigureOut">
              <a:rPr lang="en-GB" smtClean="0"/>
              <a:t>26/08/2018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4492E2-A676-4AAD-9320-F846D74FE6D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B706E-E086-4BBF-9206-CF5DF44AFA8B}" type="datetimeFigureOut">
              <a:rPr lang="en-GB" smtClean="0"/>
              <a:t>26/08/2018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4492E2-A676-4AAD-9320-F846D74FE6D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C7B706E-E086-4BBF-9206-CF5DF44AFA8B}" type="datetimeFigureOut">
              <a:rPr lang="en-GB" smtClean="0"/>
              <a:t>26/08/2018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4492E2-A676-4AAD-9320-F846D74FE6DC}"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B706E-E086-4BBF-9206-CF5DF44AFA8B}" type="datetimeFigureOut">
              <a:rPr lang="en-GB" smtClean="0"/>
              <a:t>26/08/2018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4492E2-A676-4AAD-9320-F846D74FE6DC}"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B706E-E086-4BBF-9206-CF5DF44AFA8B}" type="datetimeFigureOut">
              <a:rPr lang="en-GB" smtClean="0"/>
              <a:t>26/08/2018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4492E2-A676-4AAD-9320-F846D74FE6D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C7B706E-E086-4BBF-9206-CF5DF44AFA8B}" type="datetimeFigureOut">
              <a:rPr lang="en-GB" smtClean="0"/>
              <a:t>26/08/2018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4492E2-A676-4AAD-9320-F846D74FE6DC}"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7B706E-E086-4BBF-9206-CF5DF44AFA8B}" type="datetimeFigureOut">
              <a:rPr lang="en-GB" smtClean="0"/>
              <a:t>26/08/2018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4492E2-A676-4AAD-9320-F846D74FE6D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7B706E-E086-4BBF-9206-CF5DF44AFA8B}" type="datetimeFigureOut">
              <a:rPr lang="en-GB" smtClean="0"/>
              <a:t>26/08/2018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4492E2-A676-4AAD-9320-F846D74FE6D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C7B706E-E086-4BBF-9206-CF5DF44AFA8B}" type="datetimeFigureOut">
              <a:rPr lang="en-GB" smtClean="0"/>
              <a:t>26/08/2018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4492E2-A676-4AAD-9320-F846D74FE6D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C7B706E-E086-4BBF-9206-CF5DF44AFA8B}" type="datetimeFigureOut">
              <a:rPr lang="en-GB" smtClean="0"/>
              <a:t>26/08/2018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4492E2-A676-4AAD-9320-F846D74FE6DC}"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B706E-E086-4BBF-9206-CF5DF44AFA8B}" type="datetimeFigureOut">
              <a:rPr lang="en-GB" smtClean="0"/>
              <a:t>26/08/2018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4492E2-A676-4AAD-9320-F846D74FE6DC}"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C7B706E-E086-4BBF-9206-CF5DF44AFA8B}" type="datetimeFigureOut">
              <a:rPr lang="en-GB" smtClean="0"/>
              <a:t>26/08/2018</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34492E2-A676-4AAD-9320-F846D74FE6DC}"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780108"/>
          </a:xfrm>
        </p:spPr>
        <p:txBody>
          <a:bodyPr/>
          <a:lstStyle/>
          <a:p>
            <a:r>
              <a:rPr lang="en-US" dirty="0" smtClean="0"/>
              <a:t>International Legal Instruments and the Blue Economy</a:t>
            </a:r>
            <a:endParaRPr lang="en-GB" dirty="0"/>
          </a:p>
        </p:txBody>
      </p:sp>
      <p:sp>
        <p:nvSpPr>
          <p:cNvPr id="3" name="Subtitle 2"/>
          <p:cNvSpPr>
            <a:spLocks noGrp="1"/>
          </p:cNvSpPr>
          <p:nvPr>
            <p:ph type="subTitle" idx="1"/>
          </p:nvPr>
        </p:nvSpPr>
        <p:spPr>
          <a:xfrm>
            <a:off x="304800" y="3352800"/>
            <a:ext cx="8610600" cy="2057400"/>
          </a:xfrm>
        </p:spPr>
        <p:txBody>
          <a:bodyPr>
            <a:normAutofit/>
          </a:bodyPr>
          <a:lstStyle/>
          <a:p>
            <a:r>
              <a:rPr lang="en-US" dirty="0" smtClean="0"/>
              <a:t>Sebastian Mathew</a:t>
            </a:r>
          </a:p>
          <a:p>
            <a:r>
              <a:rPr lang="en-US" dirty="0" smtClean="0"/>
              <a:t>International Collective in Support of Fishworkers (ICSF</a:t>
            </a:r>
            <a:r>
              <a:rPr lang="en-US" dirty="0" smtClean="0"/>
              <a:t>)</a:t>
            </a:r>
          </a:p>
          <a:p>
            <a:r>
              <a:rPr lang="en-US" dirty="0" smtClean="0"/>
              <a:t>International Workshop on Exploring the Social, Economic, Ecological,  and Political Dimensions of the Blue Economy, 27</a:t>
            </a:r>
            <a:r>
              <a:rPr lang="en-US" baseline="30000" dirty="0" smtClean="0"/>
              <a:t>th</a:t>
            </a:r>
            <a:r>
              <a:rPr lang="en-US" dirty="0" smtClean="0"/>
              <a:t> August, Kolkata</a:t>
            </a:r>
            <a:endParaRPr lang="en-GB" dirty="0"/>
          </a:p>
        </p:txBody>
      </p:sp>
    </p:spTree>
    <p:extLst>
      <p:ext uri="{BB962C8B-B14F-4D97-AF65-F5344CB8AC3E}">
        <p14:creationId xmlns:p14="http://schemas.microsoft.com/office/powerpoint/2010/main" val="794311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solidFill>
                  <a:srgbClr val="00B050"/>
                </a:solidFill>
              </a:rPr>
              <a:t>Green economy </a:t>
            </a:r>
            <a:r>
              <a:rPr lang="en-US" dirty="0" smtClean="0"/>
              <a:t>Policies: Consistent </a:t>
            </a:r>
            <a:r>
              <a:rPr lang="en-US" dirty="0"/>
              <a:t>with international law, respect each country’s sovereignty over their natural resources; supported by an enabling environment and sound institutions that are participatory; promote sustained and inclusive economic growth;  respect of all human rights; enhance the welfare of indigenous peoples and their communities; avoid endangering their cultural heritage, practices and traditional knowledge; respect non-market approaches that contribute to the eradication of poverty; enhance the welfare of women, children</a:t>
            </a:r>
            <a:r>
              <a:rPr lang="en-US" dirty="0" smtClean="0"/>
              <a:t>, youth, smallholder </a:t>
            </a:r>
            <a:r>
              <a:rPr lang="en-US" dirty="0" smtClean="0"/>
              <a:t>farmers and </a:t>
            </a:r>
            <a:r>
              <a:rPr lang="en-US" dirty="0"/>
              <a:t>fisherfolk, improve the livelihoods and empowerment of the poor and vulnerable groups in particular in developing </a:t>
            </a:r>
            <a:r>
              <a:rPr lang="en-US" dirty="0" smtClean="0"/>
              <a:t>countries, </a:t>
            </a:r>
            <a:r>
              <a:rPr lang="en-US" dirty="0" smtClean="0"/>
              <a:t>etc</a:t>
            </a:r>
            <a:r>
              <a:rPr lang="en-US" dirty="0"/>
              <a:t>.</a:t>
            </a:r>
          </a:p>
          <a:p>
            <a:endParaRPr lang="en-GB" dirty="0"/>
          </a:p>
        </p:txBody>
      </p:sp>
      <p:sp>
        <p:nvSpPr>
          <p:cNvPr id="2" name="Title 1"/>
          <p:cNvSpPr>
            <a:spLocks noGrp="1"/>
          </p:cNvSpPr>
          <p:nvPr>
            <p:ph type="title"/>
          </p:nvPr>
        </p:nvSpPr>
        <p:spPr/>
        <p:txBody>
          <a:bodyPr>
            <a:normAutofit fontScale="90000"/>
          </a:bodyPr>
          <a:lstStyle/>
          <a:p>
            <a:r>
              <a:rPr lang="en-US" dirty="0" smtClean="0"/>
              <a:t>Rio+20 The Future We </a:t>
            </a:r>
            <a:r>
              <a:rPr lang="en-US" dirty="0"/>
              <a:t>Want (</a:t>
            </a:r>
            <a:r>
              <a:rPr lang="en-US" dirty="0" smtClean="0"/>
              <a:t>Para 58) </a:t>
            </a:r>
            <a:endParaRPr lang="en-GB" dirty="0"/>
          </a:p>
        </p:txBody>
      </p:sp>
    </p:spTree>
    <p:extLst>
      <p:ext uri="{BB962C8B-B14F-4D97-AF65-F5344CB8AC3E}">
        <p14:creationId xmlns:p14="http://schemas.microsoft.com/office/powerpoint/2010/main" val="202194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solidFill>
                  <a:srgbClr val="00B0F0"/>
                </a:solidFill>
              </a:rPr>
              <a:t>Blue</a:t>
            </a:r>
            <a:r>
              <a:rPr lang="en-US" dirty="0"/>
              <a:t> </a:t>
            </a:r>
            <a:r>
              <a:rPr lang="en-US" dirty="0" smtClean="0"/>
              <a:t>Economy, consistent with the concept </a:t>
            </a:r>
            <a:r>
              <a:rPr lang="en-US" dirty="0" smtClean="0"/>
              <a:t>and </a:t>
            </a:r>
            <a:r>
              <a:rPr lang="en-US" dirty="0" smtClean="0"/>
              <a:t>principles of the </a:t>
            </a:r>
            <a:r>
              <a:rPr lang="en-US" dirty="0" smtClean="0">
                <a:solidFill>
                  <a:srgbClr val="00B050"/>
                </a:solidFill>
              </a:rPr>
              <a:t>Green</a:t>
            </a:r>
            <a:r>
              <a:rPr lang="en-US" dirty="0" smtClean="0"/>
              <a:t> Economy, </a:t>
            </a:r>
            <a:r>
              <a:rPr lang="en-US" dirty="0"/>
              <a:t>is a tool that offers specific mechanisms for Small Island Developing States (SIDS) and coastal countries to address their sustainable development </a:t>
            </a:r>
            <a:r>
              <a:rPr lang="en-US" dirty="0" smtClean="0"/>
              <a:t>challenges (Blue Economy Summit, </a:t>
            </a:r>
            <a:r>
              <a:rPr lang="en-US" dirty="0"/>
              <a:t>Abu </a:t>
            </a:r>
            <a:r>
              <a:rPr lang="en-US" dirty="0" smtClean="0"/>
              <a:t>Dhabi, 19 Jan to 20 Jan, 2014)</a:t>
            </a:r>
          </a:p>
        </p:txBody>
      </p:sp>
      <p:sp>
        <p:nvSpPr>
          <p:cNvPr id="2" name="Title 1"/>
          <p:cNvSpPr>
            <a:spLocks noGrp="1"/>
          </p:cNvSpPr>
          <p:nvPr>
            <p:ph type="title"/>
          </p:nvPr>
        </p:nvSpPr>
        <p:spPr/>
        <p:txBody>
          <a:bodyPr/>
          <a:lstStyle/>
          <a:p>
            <a:r>
              <a:rPr lang="en-US" dirty="0" smtClean="0"/>
              <a:t>Blue E</a:t>
            </a:r>
            <a:r>
              <a:rPr lang="en-US" dirty="0" smtClean="0"/>
              <a:t>conomy</a:t>
            </a:r>
            <a:endParaRPr lang="en-GB" dirty="0"/>
          </a:p>
        </p:txBody>
      </p:sp>
    </p:spTree>
    <p:extLst>
      <p:ext uri="{BB962C8B-B14F-4D97-AF65-F5344CB8AC3E}">
        <p14:creationId xmlns:p14="http://schemas.microsoft.com/office/powerpoint/2010/main" val="2203077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solidFill>
                  <a:schemeClr val="tx1">
                    <a:lumMod val="85000"/>
                    <a:lumOff val="15000"/>
                  </a:schemeClr>
                </a:solidFill>
              </a:rPr>
              <a:t>The </a:t>
            </a:r>
            <a:r>
              <a:rPr lang="en-US" dirty="0" smtClean="0">
                <a:solidFill>
                  <a:srgbClr val="00B0F0"/>
                </a:solidFill>
              </a:rPr>
              <a:t>Blue </a:t>
            </a:r>
            <a:r>
              <a:rPr lang="en-US" dirty="0">
                <a:solidFill>
                  <a:schemeClr val="tx1">
                    <a:lumMod val="85000"/>
                    <a:lumOff val="15000"/>
                  </a:schemeClr>
                </a:solidFill>
              </a:rPr>
              <a:t>Economy is a developing world initiative pioneered by SIDS and relevant to all coastal states and countries with an interest in waters beyond national </a:t>
            </a:r>
            <a:r>
              <a:rPr lang="en-US" dirty="0" smtClean="0">
                <a:solidFill>
                  <a:schemeClr val="tx1">
                    <a:lumMod val="85000"/>
                    <a:lumOff val="15000"/>
                  </a:schemeClr>
                </a:solidFill>
              </a:rPr>
              <a:t>jurisdiction</a:t>
            </a:r>
          </a:p>
          <a:p>
            <a:r>
              <a:rPr lang="en-US" dirty="0" smtClean="0">
                <a:solidFill>
                  <a:schemeClr val="tx1">
                    <a:lumMod val="85000"/>
                    <a:lumOff val="15000"/>
                  </a:schemeClr>
                </a:solidFill>
              </a:rPr>
              <a:t>The </a:t>
            </a:r>
            <a:r>
              <a:rPr lang="en-US" dirty="0" smtClean="0">
                <a:solidFill>
                  <a:srgbClr val="00B0F0"/>
                </a:solidFill>
              </a:rPr>
              <a:t>Blue </a:t>
            </a:r>
            <a:r>
              <a:rPr lang="en-US" dirty="0" smtClean="0">
                <a:solidFill>
                  <a:schemeClr val="tx1">
                    <a:lumMod val="85000"/>
                    <a:lumOff val="15000"/>
                  </a:schemeClr>
                </a:solidFill>
              </a:rPr>
              <a:t>Economy conceptualizes oceans as “Development Spaces” where spatial planning integrates conservation, sustainable use, oil and mineral wealth extraction, bioprospecting, sustainable energy production and marine transport</a:t>
            </a:r>
          </a:p>
          <a:p>
            <a:r>
              <a:rPr lang="en-US" dirty="0" smtClean="0">
                <a:solidFill>
                  <a:schemeClr val="tx1">
                    <a:lumMod val="85000"/>
                    <a:lumOff val="15000"/>
                  </a:schemeClr>
                </a:solidFill>
              </a:rPr>
              <a:t>The </a:t>
            </a:r>
            <a:r>
              <a:rPr lang="en-US" dirty="0" smtClean="0">
                <a:solidFill>
                  <a:srgbClr val="00B0F0"/>
                </a:solidFill>
              </a:rPr>
              <a:t>Blue</a:t>
            </a:r>
            <a:r>
              <a:rPr lang="en-US" dirty="0" smtClean="0">
                <a:solidFill>
                  <a:schemeClr val="tx1">
                    <a:lumMod val="85000"/>
                    <a:lumOff val="15000"/>
                  </a:schemeClr>
                </a:solidFill>
              </a:rPr>
              <a:t> Economy breaks the “</a:t>
            </a:r>
            <a:r>
              <a:rPr lang="en-US" dirty="0" smtClean="0">
                <a:solidFill>
                  <a:schemeClr val="accent2">
                    <a:lumMod val="50000"/>
                  </a:schemeClr>
                </a:solidFill>
              </a:rPr>
              <a:t>brown</a:t>
            </a:r>
            <a:r>
              <a:rPr lang="en-US" dirty="0" smtClean="0">
                <a:solidFill>
                  <a:schemeClr val="tx1">
                    <a:lumMod val="85000"/>
                    <a:lumOff val="15000"/>
                  </a:schemeClr>
                </a:solidFill>
              </a:rPr>
              <a:t>” development model where the oceans have been seen as a source of free resource extraction and waste dumping</a:t>
            </a:r>
          </a:p>
          <a:p>
            <a:r>
              <a:rPr lang="en-US" dirty="0" smtClean="0">
                <a:solidFill>
                  <a:schemeClr val="tx1">
                    <a:lumMod val="85000"/>
                    <a:lumOff val="15000"/>
                  </a:schemeClr>
                </a:solidFill>
              </a:rPr>
              <a:t>The </a:t>
            </a:r>
            <a:r>
              <a:rPr lang="en-US" dirty="0" smtClean="0">
                <a:solidFill>
                  <a:srgbClr val="00B0F0"/>
                </a:solidFill>
              </a:rPr>
              <a:t>Blue</a:t>
            </a:r>
            <a:r>
              <a:rPr lang="en-US" dirty="0" smtClean="0">
                <a:solidFill>
                  <a:schemeClr val="tx1">
                    <a:lumMod val="85000"/>
                    <a:lumOff val="15000"/>
                  </a:schemeClr>
                </a:solidFill>
              </a:rPr>
              <a:t> Economy reflects the circumstances and needs of countries whose future resource base is marine</a:t>
            </a:r>
            <a:endParaRPr lang="en-GB" dirty="0">
              <a:solidFill>
                <a:schemeClr val="tx1">
                  <a:lumMod val="85000"/>
                  <a:lumOff val="15000"/>
                </a:schemeClr>
              </a:solidFill>
            </a:endParaRPr>
          </a:p>
          <a:p>
            <a:endParaRPr lang="en-GB" dirty="0"/>
          </a:p>
        </p:txBody>
      </p:sp>
      <p:sp>
        <p:nvSpPr>
          <p:cNvPr id="2" name="Title 1"/>
          <p:cNvSpPr>
            <a:spLocks noGrp="1"/>
          </p:cNvSpPr>
          <p:nvPr>
            <p:ph type="title"/>
          </p:nvPr>
        </p:nvSpPr>
        <p:spPr/>
        <p:txBody>
          <a:bodyPr/>
          <a:lstStyle/>
          <a:p>
            <a:r>
              <a:rPr lang="en-US" dirty="0" smtClean="0"/>
              <a:t>Blue Economy 2</a:t>
            </a:r>
            <a:endParaRPr lang="en-GB" dirty="0"/>
          </a:p>
        </p:txBody>
      </p:sp>
    </p:spTree>
    <p:extLst>
      <p:ext uri="{BB962C8B-B14F-4D97-AF65-F5344CB8AC3E}">
        <p14:creationId xmlns:p14="http://schemas.microsoft.com/office/powerpoint/2010/main" val="2330671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The </a:t>
            </a:r>
            <a:r>
              <a:rPr lang="en-US" dirty="0" smtClean="0">
                <a:solidFill>
                  <a:srgbClr val="00B0F0"/>
                </a:solidFill>
              </a:rPr>
              <a:t>Blue </a:t>
            </a:r>
            <a:r>
              <a:rPr lang="en-US" dirty="0" smtClean="0"/>
              <a:t>Economy will incorporate ocean values and services into economic modelling and decision-making processes</a:t>
            </a:r>
          </a:p>
          <a:p>
            <a:r>
              <a:rPr lang="en-US" dirty="0" smtClean="0"/>
              <a:t>The </a:t>
            </a:r>
            <a:r>
              <a:rPr lang="en-US" dirty="0" smtClean="0">
                <a:solidFill>
                  <a:srgbClr val="00B0F0"/>
                </a:solidFill>
              </a:rPr>
              <a:t>Blue</a:t>
            </a:r>
            <a:r>
              <a:rPr lang="en-US" dirty="0" smtClean="0"/>
              <a:t> Economy paradigm constitutes a sustainable development framework for developing countries addressing equity in access to, development of and the sharing of benefits from marine resources </a:t>
            </a:r>
          </a:p>
          <a:p>
            <a:r>
              <a:rPr lang="en-US" dirty="0" smtClean="0"/>
              <a:t>The </a:t>
            </a:r>
            <a:r>
              <a:rPr lang="en-US" dirty="0" smtClean="0">
                <a:solidFill>
                  <a:srgbClr val="00B0F0"/>
                </a:solidFill>
              </a:rPr>
              <a:t>Blue </a:t>
            </a:r>
            <a:r>
              <a:rPr lang="en-US" dirty="0" smtClean="0"/>
              <a:t>Economy envisages further development and refinement of international law and ocean governance mechanisms</a:t>
            </a:r>
          </a:p>
          <a:p>
            <a:r>
              <a:rPr lang="en-US" dirty="0" smtClean="0"/>
              <a:t>The </a:t>
            </a:r>
            <a:r>
              <a:rPr lang="en-US" dirty="0" smtClean="0">
                <a:solidFill>
                  <a:srgbClr val="00B0F0"/>
                </a:solidFill>
              </a:rPr>
              <a:t>Blue</a:t>
            </a:r>
            <a:r>
              <a:rPr lang="en-US" dirty="0" smtClean="0"/>
              <a:t> Economy approach offers the sustainable development of </a:t>
            </a:r>
            <a:r>
              <a:rPr lang="en-US" dirty="0"/>
              <a:t>the </a:t>
            </a:r>
            <a:r>
              <a:rPr lang="en-US" dirty="0" smtClean="0"/>
              <a:t>common heritage of humanity, the resources of </a:t>
            </a:r>
            <a:r>
              <a:rPr lang="en-US" smtClean="0"/>
              <a:t>the high seas</a:t>
            </a:r>
            <a:endParaRPr lang="en-GB" dirty="0"/>
          </a:p>
        </p:txBody>
      </p:sp>
      <p:sp>
        <p:nvSpPr>
          <p:cNvPr id="2" name="Title 1"/>
          <p:cNvSpPr>
            <a:spLocks noGrp="1"/>
          </p:cNvSpPr>
          <p:nvPr>
            <p:ph type="title"/>
          </p:nvPr>
        </p:nvSpPr>
        <p:spPr/>
        <p:txBody>
          <a:bodyPr/>
          <a:lstStyle/>
          <a:p>
            <a:r>
              <a:rPr lang="en-US" dirty="0" smtClean="0"/>
              <a:t>Blue Economy 3</a:t>
            </a:r>
            <a:endParaRPr lang="en-GB" dirty="0"/>
          </a:p>
        </p:txBody>
      </p:sp>
    </p:spTree>
    <p:extLst>
      <p:ext uri="{BB962C8B-B14F-4D97-AF65-F5344CB8AC3E}">
        <p14:creationId xmlns:p14="http://schemas.microsoft.com/office/powerpoint/2010/main" val="2117557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Sectors of the Blue Economy (World Bank 2017) </a:t>
            </a:r>
            <a:endParaRPr lang="en-GB" dirty="0"/>
          </a:p>
        </p:txBody>
      </p:sp>
      <p:sp>
        <p:nvSpPr>
          <p:cNvPr id="4" name="Content Placeholder 3"/>
          <p:cNvSpPr>
            <a:spLocks noGrp="1"/>
          </p:cNvSpPr>
          <p:nvPr>
            <p:ph sz="quarter" idx="13"/>
          </p:nvPr>
        </p:nvSpPr>
        <p:spPr/>
        <p:txBody>
          <a:bodyPr>
            <a:normAutofit lnSpcReduction="10000"/>
          </a:bodyPr>
          <a:lstStyle/>
          <a:p>
            <a:r>
              <a:rPr lang="en-US" dirty="0"/>
              <a:t>Fisheries</a:t>
            </a:r>
          </a:p>
          <a:p>
            <a:r>
              <a:rPr lang="en-US" dirty="0"/>
              <a:t>Seabed Mining</a:t>
            </a:r>
          </a:p>
          <a:p>
            <a:r>
              <a:rPr lang="en-US" dirty="0"/>
              <a:t>Oil and Gas</a:t>
            </a:r>
          </a:p>
          <a:p>
            <a:r>
              <a:rPr lang="en-US" dirty="0"/>
              <a:t>Desalination</a:t>
            </a:r>
          </a:p>
          <a:p>
            <a:r>
              <a:rPr lang="en-US" dirty="0"/>
              <a:t>Renewables</a:t>
            </a:r>
          </a:p>
          <a:p>
            <a:r>
              <a:rPr lang="en-US" dirty="0"/>
              <a:t>Transport and Trade</a:t>
            </a:r>
          </a:p>
          <a:p>
            <a:r>
              <a:rPr lang="en-US" dirty="0"/>
              <a:t>Coastal Development </a:t>
            </a:r>
            <a:endParaRPr lang="en-US" dirty="0" smtClean="0"/>
          </a:p>
          <a:p>
            <a:r>
              <a:rPr lang="en-US" dirty="0" smtClean="0"/>
              <a:t>Tourism and Recreation</a:t>
            </a:r>
            <a:endParaRPr lang="en-GB" dirty="0"/>
          </a:p>
        </p:txBody>
      </p:sp>
      <p:sp>
        <p:nvSpPr>
          <p:cNvPr id="5" name="Content Placeholder 4"/>
          <p:cNvSpPr>
            <a:spLocks noGrp="1"/>
          </p:cNvSpPr>
          <p:nvPr>
            <p:ph sz="quarter" idx="14"/>
          </p:nvPr>
        </p:nvSpPr>
        <p:spPr>
          <a:xfrm>
            <a:off x="4648200" y="2667000"/>
            <a:ext cx="3822192" cy="3447288"/>
          </a:xfrm>
        </p:spPr>
        <p:txBody>
          <a:bodyPr/>
          <a:lstStyle/>
          <a:p>
            <a:r>
              <a:rPr lang="en-US" dirty="0" smtClean="0"/>
              <a:t>Carbon Sequestration</a:t>
            </a:r>
          </a:p>
          <a:p>
            <a:r>
              <a:rPr lang="en-US" dirty="0" smtClean="0"/>
              <a:t>Coastal Protection</a:t>
            </a:r>
          </a:p>
          <a:p>
            <a:r>
              <a:rPr lang="en-US" dirty="0" smtClean="0"/>
              <a:t>Waste Disposal for Land-based Industry</a:t>
            </a:r>
          </a:p>
          <a:p>
            <a:r>
              <a:rPr lang="en-US" dirty="0" smtClean="0"/>
              <a:t>Coastal and Marine Biodiversity</a:t>
            </a:r>
            <a:endParaRPr lang="en-GB" dirty="0"/>
          </a:p>
        </p:txBody>
      </p:sp>
      <p:sp>
        <p:nvSpPr>
          <p:cNvPr id="6" name="Footer Placeholder 5"/>
          <p:cNvSpPr>
            <a:spLocks noGrp="1"/>
          </p:cNvSpPr>
          <p:nvPr>
            <p:ph type="ftr" sz="quarter" idx="11"/>
          </p:nvPr>
        </p:nvSpPr>
        <p:spPr/>
        <p:txBody>
          <a:bodyPr/>
          <a:lstStyle/>
          <a:p>
            <a:r>
              <a:rPr lang="en-GB" smtClean="0"/>
              <a:t>1</a:t>
            </a:r>
            <a:endParaRPr lang="en-GB"/>
          </a:p>
        </p:txBody>
      </p:sp>
    </p:spTree>
    <p:extLst>
      <p:ext uri="{BB962C8B-B14F-4D97-AF65-F5344CB8AC3E}">
        <p14:creationId xmlns:p14="http://schemas.microsoft.com/office/powerpoint/2010/main" val="278644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t>Goal </a:t>
            </a:r>
            <a:r>
              <a:rPr lang="en-US" b="1" dirty="0"/>
              <a:t>14. Conserve and sustainably use the oceans, seas and marine resources for sustainable development </a:t>
            </a:r>
          </a:p>
          <a:p>
            <a:r>
              <a:rPr lang="en-US" dirty="0" smtClean="0"/>
              <a:t>Target 14.7 </a:t>
            </a:r>
            <a:r>
              <a:rPr lang="en-US" dirty="0"/>
              <a:t>by 2030 increase the economic benefits to SIDS and LDCs from the sustainable use of marine resources, including through sustainable management of fisheries, aquaculture and </a:t>
            </a:r>
            <a:r>
              <a:rPr lang="en-US" dirty="0" smtClean="0"/>
              <a:t>tourism</a:t>
            </a:r>
          </a:p>
          <a:p>
            <a:r>
              <a:rPr lang="en-US" dirty="0" smtClean="0"/>
              <a:t>Target SDG 14.b </a:t>
            </a:r>
            <a:r>
              <a:rPr lang="en-US" dirty="0"/>
              <a:t>provide access of small-scale artisanal fishers to marine resources and markets</a:t>
            </a:r>
          </a:p>
          <a:p>
            <a:endParaRPr lang="en-US" dirty="0"/>
          </a:p>
          <a:p>
            <a:endParaRPr lang="en-GB" dirty="0"/>
          </a:p>
        </p:txBody>
      </p:sp>
      <p:sp>
        <p:nvSpPr>
          <p:cNvPr id="2" name="Title 1"/>
          <p:cNvSpPr>
            <a:spLocks noGrp="1"/>
          </p:cNvSpPr>
          <p:nvPr>
            <p:ph type="title"/>
          </p:nvPr>
        </p:nvSpPr>
        <p:spPr/>
        <p:txBody>
          <a:bodyPr>
            <a:normAutofit fontScale="90000"/>
          </a:bodyPr>
          <a:lstStyle/>
          <a:p>
            <a:r>
              <a:rPr lang="en-US" dirty="0" smtClean="0"/>
              <a:t>SDG Targets and the Blue Economy</a:t>
            </a:r>
            <a:endParaRPr lang="en-GB" dirty="0"/>
          </a:p>
        </p:txBody>
      </p:sp>
    </p:spTree>
    <p:extLst>
      <p:ext uri="{BB962C8B-B14F-4D97-AF65-F5344CB8AC3E}">
        <p14:creationId xmlns:p14="http://schemas.microsoft.com/office/powerpoint/2010/main" val="2252450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UNCLOS </a:t>
            </a:r>
            <a:r>
              <a:rPr lang="en-GB" dirty="0"/>
              <a:t>sets out </a:t>
            </a:r>
            <a:r>
              <a:rPr lang="en-GB" dirty="0" smtClean="0"/>
              <a:t>the </a:t>
            </a:r>
            <a:r>
              <a:rPr lang="en-US" dirty="0" smtClean="0"/>
              <a:t>legal </a:t>
            </a:r>
            <a:r>
              <a:rPr lang="en-US" dirty="0"/>
              <a:t>framework within which all activities in </a:t>
            </a:r>
            <a:r>
              <a:rPr lang="en-US" dirty="0" smtClean="0"/>
              <a:t>the oceans </a:t>
            </a:r>
            <a:r>
              <a:rPr lang="en-US" dirty="0"/>
              <a:t>and seas must be carried out, including </a:t>
            </a:r>
            <a:r>
              <a:rPr lang="en-US" dirty="0" smtClean="0"/>
              <a:t>the conservation </a:t>
            </a:r>
            <a:r>
              <a:rPr lang="en-US" dirty="0"/>
              <a:t>and sustainable use of the </a:t>
            </a:r>
            <a:r>
              <a:rPr lang="en-US" dirty="0" smtClean="0"/>
              <a:t>oceans and </a:t>
            </a:r>
            <a:r>
              <a:rPr lang="en-US" dirty="0"/>
              <a:t>their resources. </a:t>
            </a:r>
            <a:endParaRPr lang="en-US" dirty="0" smtClean="0"/>
          </a:p>
          <a:p>
            <a:r>
              <a:rPr lang="en-US" dirty="0" smtClean="0"/>
              <a:t>The </a:t>
            </a:r>
            <a:r>
              <a:rPr lang="en-US" dirty="0"/>
              <a:t>effective </a:t>
            </a:r>
            <a:r>
              <a:rPr lang="en-US" dirty="0" smtClean="0"/>
              <a:t>implementation of </a:t>
            </a:r>
            <a:r>
              <a:rPr lang="en-US" dirty="0"/>
              <a:t>the Convention, its Implementing </a:t>
            </a:r>
            <a:r>
              <a:rPr lang="en-US" dirty="0" smtClean="0"/>
              <a:t>Agreements (e.g. </a:t>
            </a:r>
            <a:r>
              <a:rPr lang="en-US" dirty="0"/>
              <a:t>UNFSA); Rio Declaration on Environment and </a:t>
            </a:r>
            <a:r>
              <a:rPr lang="en-US" dirty="0" smtClean="0"/>
              <a:t>Development; </a:t>
            </a:r>
            <a:r>
              <a:rPr lang="en-US" dirty="0" smtClean="0"/>
              <a:t>and </a:t>
            </a:r>
            <a:r>
              <a:rPr lang="en-US" dirty="0"/>
              <a:t>other relevant instruments is </a:t>
            </a:r>
            <a:r>
              <a:rPr lang="en-US" dirty="0" smtClean="0"/>
              <a:t>essential to </a:t>
            </a:r>
            <a:r>
              <a:rPr lang="en-US" dirty="0"/>
              <a:t>build robust </a:t>
            </a:r>
            <a:r>
              <a:rPr lang="en-US" b="1" dirty="0"/>
              <a:t>legal and institutional </a:t>
            </a:r>
            <a:r>
              <a:rPr lang="en-US" b="1" dirty="0" smtClean="0"/>
              <a:t>frameworks</a:t>
            </a:r>
            <a:r>
              <a:rPr lang="en-US" dirty="0" smtClean="0"/>
              <a:t> </a:t>
            </a:r>
            <a:endParaRPr lang="en-US" b="1" dirty="0" smtClean="0"/>
          </a:p>
          <a:p>
            <a:r>
              <a:rPr lang="en-US" dirty="0" smtClean="0"/>
              <a:t>Lessons learned from the Convention on Biological Diversity (CBD) Art. 16 dealing with access and transfer of technology and the FAO Agreement on Port State Measures to Prevent, Deter, and </a:t>
            </a:r>
            <a:r>
              <a:rPr lang="en-US" dirty="0"/>
              <a:t>E</a:t>
            </a:r>
            <a:r>
              <a:rPr lang="en-US" dirty="0" smtClean="0"/>
              <a:t>liminate Illegal, Unreported and Unregulated Fishing (PSMA) are considered relevant</a:t>
            </a:r>
            <a:endParaRPr lang="en-GB" dirty="0"/>
          </a:p>
        </p:txBody>
      </p:sp>
      <p:sp>
        <p:nvSpPr>
          <p:cNvPr id="2" name="Title 1"/>
          <p:cNvSpPr>
            <a:spLocks noGrp="1"/>
          </p:cNvSpPr>
          <p:nvPr>
            <p:ph type="title"/>
          </p:nvPr>
        </p:nvSpPr>
        <p:spPr/>
        <p:txBody>
          <a:bodyPr/>
          <a:lstStyle/>
          <a:p>
            <a:r>
              <a:rPr lang="en-US" dirty="0" smtClean="0"/>
              <a:t>Legal Instruments</a:t>
            </a:r>
            <a:endParaRPr lang="en-GB" dirty="0"/>
          </a:p>
        </p:txBody>
      </p:sp>
    </p:spTree>
    <p:extLst>
      <p:ext uri="{BB962C8B-B14F-4D97-AF65-F5344CB8AC3E}">
        <p14:creationId xmlns:p14="http://schemas.microsoft.com/office/powerpoint/2010/main" val="2284858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 </a:t>
            </a:r>
            <a:r>
              <a:rPr lang="en-GB" dirty="0"/>
              <a:t>Chair’s streamlined non-paper on </a:t>
            </a:r>
            <a:r>
              <a:rPr lang="en-US" dirty="0" smtClean="0"/>
              <a:t>elements </a:t>
            </a:r>
            <a:r>
              <a:rPr lang="en-US" dirty="0"/>
              <a:t>of a draft text of an international legally-binding instrument under the United Nations Convention on the Law of the Sea on </a:t>
            </a:r>
            <a:r>
              <a:rPr lang="en-US" dirty="0" smtClean="0"/>
              <a:t>the </a:t>
            </a:r>
            <a:r>
              <a:rPr lang="en-US" dirty="0"/>
              <a:t>conservation and sustainable use of marine biological diversity of areas beyond national jurisdiction </a:t>
            </a:r>
            <a:r>
              <a:rPr lang="en-US" dirty="0" smtClean="0"/>
              <a:t> (Fourth Session of the </a:t>
            </a:r>
            <a:r>
              <a:rPr lang="en-US" dirty="0" err="1" smtClean="0"/>
              <a:t>PrepCom</a:t>
            </a:r>
            <a:r>
              <a:rPr lang="en-US" dirty="0" smtClean="0"/>
              <a:t>, July 2017)</a:t>
            </a:r>
          </a:p>
          <a:p>
            <a:endParaRPr lang="en-GB" dirty="0"/>
          </a:p>
          <a:p>
            <a:endParaRPr lang="en-GB" dirty="0"/>
          </a:p>
        </p:txBody>
      </p:sp>
      <p:sp>
        <p:nvSpPr>
          <p:cNvPr id="2" name="Title 1"/>
          <p:cNvSpPr>
            <a:spLocks noGrp="1"/>
          </p:cNvSpPr>
          <p:nvPr>
            <p:ph type="title"/>
          </p:nvPr>
        </p:nvSpPr>
        <p:spPr/>
        <p:txBody>
          <a:bodyPr>
            <a:normAutofit fontScale="90000"/>
          </a:bodyPr>
          <a:lstStyle/>
          <a:p>
            <a:r>
              <a:rPr lang="en-US" dirty="0" smtClean="0"/>
              <a:t>Legal Instrument on Use of Marine BBNJ</a:t>
            </a:r>
            <a:endParaRPr lang="en-GB" dirty="0"/>
          </a:p>
        </p:txBody>
      </p:sp>
    </p:spTree>
    <p:extLst>
      <p:ext uri="{BB962C8B-B14F-4D97-AF65-F5344CB8AC3E}">
        <p14:creationId xmlns:p14="http://schemas.microsoft.com/office/powerpoint/2010/main" val="1402299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Intergovernmental Conference under the UNCLOS to be held on </a:t>
            </a:r>
            <a:r>
              <a:rPr lang="en-US" dirty="0"/>
              <a:t>the conservation and sustainable use of marine biological diversity of areas beyond national </a:t>
            </a:r>
            <a:r>
              <a:rPr lang="en-US" dirty="0" smtClean="0"/>
              <a:t>jurisdiction, including </a:t>
            </a:r>
            <a:r>
              <a:rPr lang="en-US" dirty="0"/>
              <a:t>marine genetic resources, </a:t>
            </a:r>
            <a:r>
              <a:rPr lang="en-US" dirty="0" smtClean="0"/>
              <a:t>the </a:t>
            </a:r>
            <a:r>
              <a:rPr lang="en-US" dirty="0"/>
              <a:t>sharing of benefits, </a:t>
            </a:r>
            <a:r>
              <a:rPr lang="en-US" dirty="0" smtClean="0"/>
              <a:t>area-based </a:t>
            </a:r>
            <a:r>
              <a:rPr lang="en-US" dirty="0"/>
              <a:t>management </a:t>
            </a:r>
            <a:r>
              <a:rPr lang="en-US" dirty="0" smtClean="0"/>
              <a:t>tools (marine </a:t>
            </a:r>
            <a:r>
              <a:rPr lang="en-US" dirty="0"/>
              <a:t>protected </a:t>
            </a:r>
            <a:r>
              <a:rPr lang="en-US" dirty="0" smtClean="0"/>
              <a:t>areas), </a:t>
            </a:r>
            <a:r>
              <a:rPr lang="en-US" dirty="0"/>
              <a:t>environmental impact assessments and capacity-building and the transfer of marine technology </a:t>
            </a:r>
            <a:endParaRPr lang="en-US" dirty="0" smtClean="0"/>
          </a:p>
          <a:p>
            <a:r>
              <a:rPr lang="en-US" dirty="0" smtClean="0"/>
              <a:t>The </a:t>
            </a:r>
            <a:r>
              <a:rPr lang="en-US" dirty="0"/>
              <a:t>conference </a:t>
            </a:r>
            <a:r>
              <a:rPr lang="en-US" dirty="0" smtClean="0"/>
              <a:t>will </a:t>
            </a:r>
            <a:r>
              <a:rPr lang="en-US" dirty="0"/>
              <a:t>meet for four sessions of a duration of 10 working days each, with the first session taking place in the second half of 2018, the second and third sessions taking place in 2019, and the fourth session taking place in the first half of </a:t>
            </a:r>
            <a:r>
              <a:rPr lang="en-US" dirty="0" smtClean="0"/>
              <a:t>2020</a:t>
            </a:r>
          </a:p>
          <a:p>
            <a:r>
              <a:rPr lang="en-US" dirty="0"/>
              <a:t>T</a:t>
            </a:r>
            <a:r>
              <a:rPr lang="en-US" dirty="0" smtClean="0"/>
              <a:t>he </a:t>
            </a:r>
            <a:r>
              <a:rPr lang="en-US" dirty="0"/>
              <a:t>first session of the </a:t>
            </a:r>
            <a:r>
              <a:rPr lang="en-US" dirty="0" smtClean="0"/>
              <a:t>conference is </a:t>
            </a:r>
            <a:r>
              <a:rPr lang="en-US" dirty="0"/>
              <a:t>from 4 to 17 September 2018 </a:t>
            </a:r>
            <a:r>
              <a:rPr lang="en-US" dirty="0" smtClean="0"/>
              <a:t> </a:t>
            </a:r>
            <a:endParaRPr lang="en-GB" dirty="0"/>
          </a:p>
        </p:txBody>
      </p:sp>
      <p:sp>
        <p:nvSpPr>
          <p:cNvPr id="2" name="Title 1"/>
          <p:cNvSpPr>
            <a:spLocks noGrp="1"/>
          </p:cNvSpPr>
          <p:nvPr>
            <p:ph type="title"/>
          </p:nvPr>
        </p:nvSpPr>
        <p:spPr/>
        <p:txBody>
          <a:bodyPr>
            <a:normAutofit fontScale="90000"/>
          </a:bodyPr>
          <a:lstStyle/>
          <a:p>
            <a:r>
              <a:rPr lang="en-US" dirty="0"/>
              <a:t>U</a:t>
            </a:r>
            <a:r>
              <a:rPr lang="en-US" dirty="0" smtClean="0"/>
              <a:t>NGA Resolution A/RES/72/249 </a:t>
            </a:r>
            <a:br>
              <a:rPr lang="en-US" dirty="0" smtClean="0"/>
            </a:br>
            <a:r>
              <a:rPr lang="en-US" dirty="0" smtClean="0"/>
              <a:t>dated 19 January 2018</a:t>
            </a:r>
            <a:endParaRPr lang="en-GB" dirty="0"/>
          </a:p>
        </p:txBody>
      </p:sp>
    </p:spTree>
    <p:extLst>
      <p:ext uri="{BB962C8B-B14F-4D97-AF65-F5344CB8AC3E}">
        <p14:creationId xmlns:p14="http://schemas.microsoft.com/office/powerpoint/2010/main" val="2015129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ILO Work in Fishing Convention, 2007 (C.188)</a:t>
            </a:r>
          </a:p>
          <a:p>
            <a:r>
              <a:rPr lang="en-US" dirty="0" smtClean="0"/>
              <a:t>1995 Code of Conduct for Responsible Fisheries</a:t>
            </a:r>
          </a:p>
          <a:p>
            <a:r>
              <a:rPr lang="en-US" dirty="0" smtClean="0"/>
              <a:t>2005 Voluntary Guidelines to Support the Progressive Realization of the Right to Adequate Food in the Context of National Food Security</a:t>
            </a:r>
          </a:p>
          <a:p>
            <a:r>
              <a:rPr lang="en-US" dirty="0" smtClean="0"/>
              <a:t>2012 Voluntary Guidelines on the Responsible Governance of Tenure of Land, Fisheries and Forests in the Context of National Food Security</a:t>
            </a:r>
          </a:p>
          <a:p>
            <a:r>
              <a:rPr lang="en-US" dirty="0" smtClean="0"/>
              <a:t>2014 Voluntary </a:t>
            </a:r>
            <a:r>
              <a:rPr lang="en-US" dirty="0"/>
              <a:t>Guidelines </a:t>
            </a:r>
            <a:r>
              <a:rPr lang="en-US" dirty="0" smtClean="0"/>
              <a:t>for Securing Sustainable Small-Scale Fisheries in the Context of Food Security and Poverty Eradication</a:t>
            </a:r>
            <a:endParaRPr lang="en-GB" dirty="0"/>
          </a:p>
        </p:txBody>
      </p:sp>
      <p:sp>
        <p:nvSpPr>
          <p:cNvPr id="2" name="Title 1"/>
          <p:cNvSpPr>
            <a:spLocks noGrp="1"/>
          </p:cNvSpPr>
          <p:nvPr>
            <p:ph type="title"/>
          </p:nvPr>
        </p:nvSpPr>
        <p:spPr/>
        <p:txBody>
          <a:bodyPr/>
          <a:lstStyle/>
          <a:p>
            <a:r>
              <a:rPr lang="en-US" dirty="0" smtClean="0"/>
              <a:t>Other </a:t>
            </a:r>
            <a:r>
              <a:rPr lang="en-US" dirty="0"/>
              <a:t>R</a:t>
            </a:r>
            <a:r>
              <a:rPr lang="en-US" dirty="0" smtClean="0"/>
              <a:t>elevant Instruments</a:t>
            </a:r>
            <a:endParaRPr lang="en-GB" dirty="0"/>
          </a:p>
        </p:txBody>
      </p:sp>
    </p:spTree>
    <p:extLst>
      <p:ext uri="{BB962C8B-B14F-4D97-AF65-F5344CB8AC3E}">
        <p14:creationId xmlns:p14="http://schemas.microsoft.com/office/powerpoint/2010/main" val="982500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Oceans cover 72% of the surface of our blue planet and constitute more than 95% of the biosphere</a:t>
            </a:r>
          </a:p>
          <a:p>
            <a:r>
              <a:rPr lang="en-US" dirty="0" smtClean="0"/>
              <a:t>Life originated in the Oceans; Oceans generate oxygen, absorb carbon dioxide, recycle nutrients, regulate global climate and </a:t>
            </a:r>
            <a:r>
              <a:rPr lang="en-US" dirty="0" smtClean="0"/>
              <a:t>temperature</a:t>
            </a:r>
          </a:p>
          <a:p>
            <a:r>
              <a:rPr lang="en-US" dirty="0" smtClean="0"/>
              <a:t>Oceans </a:t>
            </a:r>
            <a:r>
              <a:rPr lang="en-US" dirty="0" smtClean="0"/>
              <a:t>provide </a:t>
            </a:r>
            <a:r>
              <a:rPr lang="en-US" dirty="0"/>
              <a:t>food to more than 3 billion </a:t>
            </a:r>
            <a:r>
              <a:rPr lang="en-US" dirty="0" smtClean="0"/>
              <a:t>people, provide</a:t>
            </a:r>
            <a:r>
              <a:rPr lang="en-US" dirty="0" smtClean="0"/>
              <a:t> employment to millions and </a:t>
            </a:r>
            <a:r>
              <a:rPr lang="en-US" dirty="0" smtClean="0"/>
              <a:t>are the means of transport for 80% of global trade</a:t>
            </a:r>
          </a:p>
          <a:p>
            <a:r>
              <a:rPr lang="en-US" dirty="0" smtClean="0"/>
              <a:t>The seabed currently provides 32% of the global supply of hydrocarbons</a:t>
            </a:r>
          </a:p>
          <a:p>
            <a:pPr marL="0" indent="0">
              <a:buNone/>
            </a:pPr>
            <a:endParaRPr lang="en-GB" dirty="0"/>
          </a:p>
        </p:txBody>
      </p:sp>
      <p:sp>
        <p:nvSpPr>
          <p:cNvPr id="2" name="Title 1"/>
          <p:cNvSpPr>
            <a:spLocks noGrp="1"/>
          </p:cNvSpPr>
          <p:nvPr>
            <p:ph type="title"/>
          </p:nvPr>
        </p:nvSpPr>
        <p:spPr/>
        <p:txBody>
          <a:bodyPr>
            <a:normAutofit fontScale="90000"/>
          </a:bodyPr>
          <a:lstStyle/>
          <a:p>
            <a:r>
              <a:rPr lang="en-US" dirty="0" smtClean="0"/>
              <a:t>Oceans </a:t>
            </a:r>
            <a:br>
              <a:rPr lang="en-US" dirty="0" smtClean="0"/>
            </a:br>
            <a:r>
              <a:rPr lang="en-US" sz="3600" dirty="0" smtClean="0"/>
              <a:t>(Sustainable Development Knowledge Platform)</a:t>
            </a:r>
            <a:endParaRPr lang="en-GB" sz="3600" dirty="0"/>
          </a:p>
        </p:txBody>
      </p:sp>
    </p:spTree>
    <p:extLst>
      <p:ext uri="{BB962C8B-B14F-4D97-AF65-F5344CB8AC3E}">
        <p14:creationId xmlns:p14="http://schemas.microsoft.com/office/powerpoint/2010/main" val="3669967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Thank you</a:t>
            </a:r>
            <a:endParaRPr lang="en-GB" dirty="0"/>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938128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856" y="-609600"/>
            <a:ext cx="9067800" cy="7254240"/>
          </a:xfrm>
        </p:spPr>
      </p:pic>
      <p:sp>
        <p:nvSpPr>
          <p:cNvPr id="2" name="Title 1"/>
          <p:cNvSpPr>
            <a:spLocks noGrp="1"/>
          </p:cNvSpPr>
          <p:nvPr>
            <p:ph type="title"/>
          </p:nvPr>
        </p:nvSpPr>
        <p:spPr/>
        <p:txBody>
          <a:bodyPr/>
          <a:lstStyle/>
          <a:p>
            <a:endParaRPr lang="en-GB" dirty="0"/>
          </a:p>
        </p:txBody>
      </p:sp>
    </p:spTree>
    <p:extLst>
      <p:ext uri="{BB962C8B-B14F-4D97-AF65-F5344CB8AC3E}">
        <p14:creationId xmlns:p14="http://schemas.microsoft.com/office/powerpoint/2010/main" val="945238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New frontiers of marine resource development: </a:t>
            </a:r>
          </a:p>
          <a:p>
            <a:pPr lvl="1"/>
            <a:r>
              <a:rPr lang="en-US" dirty="0" smtClean="0"/>
              <a:t>Bio-prospecting</a:t>
            </a:r>
          </a:p>
          <a:p>
            <a:pPr lvl="1"/>
            <a:r>
              <a:rPr lang="en-US" dirty="0" smtClean="0"/>
              <a:t>Mining of seabed mineral resources</a:t>
            </a:r>
          </a:p>
          <a:p>
            <a:pPr lvl="1"/>
            <a:r>
              <a:rPr lang="en-US" dirty="0" smtClean="0"/>
              <a:t>Renewable “blue energy” production from wind, wave, tidal, thermal and biomass sources</a:t>
            </a:r>
            <a:endParaRPr lang="en-GB" dirty="0"/>
          </a:p>
        </p:txBody>
      </p:sp>
      <p:sp>
        <p:nvSpPr>
          <p:cNvPr id="2" name="Title 1"/>
          <p:cNvSpPr>
            <a:spLocks noGrp="1"/>
          </p:cNvSpPr>
          <p:nvPr>
            <p:ph type="title"/>
          </p:nvPr>
        </p:nvSpPr>
        <p:spPr/>
        <p:txBody>
          <a:bodyPr/>
          <a:lstStyle/>
          <a:p>
            <a:r>
              <a:rPr lang="en-US" dirty="0" smtClean="0"/>
              <a:t>Oceans</a:t>
            </a:r>
            <a:endParaRPr lang="en-GB" dirty="0"/>
          </a:p>
        </p:txBody>
      </p:sp>
    </p:spTree>
    <p:extLst>
      <p:ext uri="{BB962C8B-B14F-4D97-AF65-F5344CB8AC3E}">
        <p14:creationId xmlns:p14="http://schemas.microsoft.com/office/powerpoint/2010/main" val="2657853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FAO data (2016) indicate that 66.9% of fish stocks are at biologically sustainable levels and 33.1% are at biologically unsustainable levels</a:t>
            </a:r>
          </a:p>
          <a:p>
            <a:r>
              <a:rPr lang="en-US" dirty="0" smtClean="0"/>
              <a:t>Maximally sustainably fished stocks (fully fished stocks) are 59.9%</a:t>
            </a:r>
          </a:p>
          <a:p>
            <a:r>
              <a:rPr lang="en-US" dirty="0" smtClean="0"/>
              <a:t>Under-fished </a:t>
            </a:r>
            <a:r>
              <a:rPr lang="en-US" dirty="0" smtClean="0"/>
              <a:t>stocks are 7%</a:t>
            </a:r>
          </a:p>
          <a:p>
            <a:r>
              <a:rPr lang="en-US" dirty="0" smtClean="0"/>
              <a:t>Fully fished stocks and overfished stocks combined are 93%</a:t>
            </a:r>
          </a:p>
          <a:p>
            <a:r>
              <a:rPr lang="en-US" dirty="0" smtClean="0"/>
              <a:t>Increasing pollution and unsustainable coastal development contribute to the loss of biodiversity, ecological function and the decline in provision of environmental services</a:t>
            </a:r>
            <a:endParaRPr lang="en-GB" dirty="0"/>
          </a:p>
        </p:txBody>
      </p:sp>
      <p:sp>
        <p:nvSpPr>
          <p:cNvPr id="2" name="Title 1"/>
          <p:cNvSpPr>
            <a:spLocks noGrp="1"/>
          </p:cNvSpPr>
          <p:nvPr>
            <p:ph type="title"/>
          </p:nvPr>
        </p:nvSpPr>
        <p:spPr/>
        <p:txBody>
          <a:bodyPr/>
          <a:lstStyle/>
          <a:p>
            <a:r>
              <a:rPr lang="en-US" dirty="0" smtClean="0"/>
              <a:t>Threats to the Oceans</a:t>
            </a:r>
            <a:endParaRPr lang="en-GB" dirty="0"/>
          </a:p>
        </p:txBody>
      </p:sp>
    </p:spTree>
    <p:extLst>
      <p:ext uri="{BB962C8B-B14F-4D97-AF65-F5344CB8AC3E}">
        <p14:creationId xmlns:p14="http://schemas.microsoft.com/office/powerpoint/2010/main" val="750165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Coastal degradation</a:t>
            </a:r>
          </a:p>
          <a:p>
            <a:r>
              <a:rPr lang="en-US" dirty="0" smtClean="0"/>
              <a:t>Ocean acidification due to rising atmospheric CO</a:t>
            </a:r>
            <a:r>
              <a:rPr lang="en-US" baseline="-25000" dirty="0" smtClean="0"/>
              <a:t>2</a:t>
            </a:r>
            <a:r>
              <a:rPr lang="en-US" dirty="0"/>
              <a:t> </a:t>
            </a:r>
            <a:r>
              <a:rPr lang="en-US" dirty="0" smtClean="0"/>
              <a:t>levels is changing ocean chemistry “at </a:t>
            </a:r>
            <a:r>
              <a:rPr lang="en-US" dirty="0"/>
              <a:t>a speed faster than at any time in the last 300 million </a:t>
            </a:r>
            <a:r>
              <a:rPr lang="en-US" dirty="0" smtClean="0"/>
              <a:t>years”</a:t>
            </a:r>
            <a:endParaRPr lang="en-GB" baseline="-25000" dirty="0"/>
          </a:p>
        </p:txBody>
      </p:sp>
      <p:sp>
        <p:nvSpPr>
          <p:cNvPr id="2" name="Title 1"/>
          <p:cNvSpPr>
            <a:spLocks noGrp="1"/>
          </p:cNvSpPr>
          <p:nvPr>
            <p:ph type="title"/>
          </p:nvPr>
        </p:nvSpPr>
        <p:spPr/>
        <p:txBody>
          <a:bodyPr/>
          <a:lstStyle/>
          <a:p>
            <a:r>
              <a:rPr lang="en-US" dirty="0" smtClean="0"/>
              <a:t>Threats from Climate </a:t>
            </a:r>
            <a:r>
              <a:rPr lang="en-US" dirty="0"/>
              <a:t>C</a:t>
            </a:r>
            <a:r>
              <a:rPr lang="en-US" dirty="0" smtClean="0"/>
              <a:t>hange</a:t>
            </a:r>
            <a:endParaRPr lang="en-GB" dirty="0"/>
          </a:p>
        </p:txBody>
      </p:sp>
    </p:spTree>
    <p:extLst>
      <p:ext uri="{BB962C8B-B14F-4D97-AF65-F5344CB8AC3E}">
        <p14:creationId xmlns:p14="http://schemas.microsoft.com/office/powerpoint/2010/main" val="4050589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Importance of oceans for sustainable development has been recognized from the beginning of the UNCED process in Agenda 21 (1992), Johannesburg Plan of Implementation (2002), Rio+20 </a:t>
            </a:r>
            <a:r>
              <a:rPr lang="en-US" dirty="0" smtClean="0"/>
              <a:t>Outcome Document: the Future We Want (2012</a:t>
            </a:r>
            <a:r>
              <a:rPr lang="en-US" dirty="0" smtClean="0"/>
              <a:t>) </a:t>
            </a:r>
            <a:endParaRPr lang="en-GB" dirty="0"/>
          </a:p>
        </p:txBody>
      </p:sp>
      <p:sp>
        <p:nvSpPr>
          <p:cNvPr id="2" name="Title 1"/>
          <p:cNvSpPr>
            <a:spLocks noGrp="1"/>
          </p:cNvSpPr>
          <p:nvPr>
            <p:ph type="title"/>
          </p:nvPr>
        </p:nvSpPr>
        <p:spPr/>
        <p:txBody>
          <a:bodyPr/>
          <a:lstStyle/>
          <a:p>
            <a:r>
              <a:rPr lang="en-US" dirty="0" smtClean="0"/>
              <a:t>Importance of Oceans</a:t>
            </a:r>
            <a:endParaRPr lang="en-GB" dirty="0"/>
          </a:p>
        </p:txBody>
      </p:sp>
    </p:spTree>
    <p:extLst>
      <p:ext uri="{BB962C8B-B14F-4D97-AF65-F5344CB8AC3E}">
        <p14:creationId xmlns:p14="http://schemas.microsoft.com/office/powerpoint/2010/main" val="3110704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No </a:t>
            </a:r>
            <a:r>
              <a:rPr lang="en-US" dirty="0"/>
              <a:t>internationally agreed definition of </a:t>
            </a:r>
            <a:r>
              <a:rPr lang="en-US" dirty="0">
                <a:solidFill>
                  <a:srgbClr val="00B050"/>
                </a:solidFill>
              </a:rPr>
              <a:t>green</a:t>
            </a:r>
            <a:r>
              <a:rPr lang="en-US" dirty="0"/>
              <a:t> economy and at least eight separate definitions </a:t>
            </a:r>
            <a:r>
              <a:rPr lang="en-US" dirty="0" smtClean="0"/>
              <a:t>(United Nations Sustainable Development Knowledge Platform) </a:t>
            </a:r>
            <a:endParaRPr lang="en-US" dirty="0"/>
          </a:p>
          <a:p>
            <a:r>
              <a:rPr lang="en-US" dirty="0" smtClean="0">
                <a:solidFill>
                  <a:srgbClr val="00B050"/>
                </a:solidFill>
              </a:rPr>
              <a:t>Green</a:t>
            </a:r>
            <a:r>
              <a:rPr lang="en-US" dirty="0" smtClean="0"/>
              <a:t> economy is defined </a:t>
            </a:r>
            <a:r>
              <a:rPr lang="en-US" dirty="0"/>
              <a:t>as "one that results in improved human well-being and social equity, while significantly reducing environmental risks and ecological scarcities. It is low carbon, resource efficient, and socially inclusive" (</a:t>
            </a:r>
            <a:r>
              <a:rPr lang="en-US" dirty="0" smtClean="0"/>
              <a:t>UNEP 2011)</a:t>
            </a:r>
          </a:p>
          <a:p>
            <a:r>
              <a:rPr lang="en-US" dirty="0" smtClean="0"/>
              <a:t>“the process of reconfiguring businesses and infrastructure to deliver better returns on natural, human and economic capital investments, while at the same time reducing greenhouse gas emissions, </a:t>
            </a:r>
            <a:r>
              <a:rPr lang="en-US" b="1" dirty="0" smtClean="0"/>
              <a:t>extracting and using less natural resources</a:t>
            </a:r>
            <a:r>
              <a:rPr lang="en-US" dirty="0" smtClean="0"/>
              <a:t>, creating less waste and </a:t>
            </a:r>
            <a:r>
              <a:rPr lang="en-US" b="1" dirty="0" smtClean="0"/>
              <a:t>reducing social disparities</a:t>
            </a:r>
            <a:r>
              <a:rPr lang="en-US" dirty="0" smtClean="0"/>
              <a:t>” (UNEP 2010)</a:t>
            </a:r>
            <a:endParaRPr lang="en-GB" dirty="0"/>
          </a:p>
        </p:txBody>
      </p:sp>
      <p:sp>
        <p:nvSpPr>
          <p:cNvPr id="2" name="Title 1"/>
          <p:cNvSpPr>
            <a:spLocks noGrp="1"/>
          </p:cNvSpPr>
          <p:nvPr>
            <p:ph type="title"/>
          </p:nvPr>
        </p:nvSpPr>
        <p:spPr/>
        <p:txBody>
          <a:bodyPr>
            <a:normAutofit/>
          </a:bodyPr>
          <a:lstStyle/>
          <a:p>
            <a:r>
              <a:rPr lang="en-US" dirty="0" smtClean="0">
                <a:solidFill>
                  <a:schemeClr val="accent5">
                    <a:lumMod val="20000"/>
                    <a:lumOff val="80000"/>
                  </a:schemeClr>
                </a:solidFill>
              </a:rPr>
              <a:t>Green Ec</a:t>
            </a:r>
            <a:r>
              <a:rPr lang="en-US" dirty="0" smtClean="0">
                <a:solidFill>
                  <a:schemeClr val="accent5">
                    <a:lumMod val="20000"/>
                    <a:lumOff val="80000"/>
                  </a:schemeClr>
                </a:solidFill>
              </a:rPr>
              <a:t>onomy</a:t>
            </a:r>
            <a:endParaRPr lang="en-GB" dirty="0">
              <a:solidFill>
                <a:schemeClr val="accent5">
                  <a:lumMod val="20000"/>
                  <a:lumOff val="80000"/>
                </a:schemeClr>
              </a:solidFill>
            </a:endParaRPr>
          </a:p>
        </p:txBody>
      </p:sp>
    </p:spTree>
    <p:extLst>
      <p:ext uri="{BB962C8B-B14F-4D97-AF65-F5344CB8AC3E}">
        <p14:creationId xmlns:p14="http://schemas.microsoft.com/office/powerpoint/2010/main" val="1740284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00B050"/>
                </a:solidFill>
              </a:rPr>
              <a:t>Green economy </a:t>
            </a:r>
            <a:r>
              <a:rPr lang="en-US" dirty="0" smtClean="0">
                <a:solidFill>
                  <a:schemeClr val="tx1">
                    <a:lumMod val="75000"/>
                    <a:lumOff val="25000"/>
                  </a:schemeClr>
                </a:solidFill>
              </a:rPr>
              <a:t>is </a:t>
            </a:r>
            <a:r>
              <a:rPr lang="en-US" dirty="0" smtClean="0">
                <a:solidFill>
                  <a:schemeClr val="tx1">
                    <a:lumMod val="95000"/>
                    <a:lumOff val="5000"/>
                  </a:schemeClr>
                </a:solidFill>
              </a:rPr>
              <a:t>one of the two specific themes for Rio+20:</a:t>
            </a:r>
            <a:r>
              <a:rPr lang="en-US" dirty="0" smtClean="0"/>
              <a:t> an important tool for achieving sustainable development and poverty eradication, as guided by the Rio Principles, Agenda 21 and the Johannesburg Plan of Implementation, inter alia, to achieve internationally agreed MDGs</a:t>
            </a:r>
          </a:p>
          <a:p>
            <a:pPr marL="0" indent="0">
              <a:buNone/>
            </a:pPr>
            <a:endParaRPr lang="en-GB" dirty="0"/>
          </a:p>
        </p:txBody>
      </p:sp>
      <p:sp>
        <p:nvSpPr>
          <p:cNvPr id="2" name="Title 1"/>
          <p:cNvSpPr>
            <a:spLocks noGrp="1"/>
          </p:cNvSpPr>
          <p:nvPr>
            <p:ph type="title"/>
          </p:nvPr>
        </p:nvSpPr>
        <p:spPr/>
        <p:txBody>
          <a:bodyPr>
            <a:normAutofit fontScale="90000"/>
          </a:bodyPr>
          <a:lstStyle/>
          <a:p>
            <a:r>
              <a:rPr lang="en-US" dirty="0" smtClean="0"/>
              <a:t>Rio+20: The Future We Want </a:t>
            </a:r>
            <a:r>
              <a:rPr lang="en-US" dirty="0" smtClean="0"/>
              <a:t>(2012) </a:t>
            </a:r>
            <a:endParaRPr lang="en-GB" dirty="0"/>
          </a:p>
        </p:txBody>
      </p:sp>
    </p:spTree>
    <p:extLst>
      <p:ext uri="{BB962C8B-B14F-4D97-AF65-F5344CB8AC3E}">
        <p14:creationId xmlns:p14="http://schemas.microsoft.com/office/powerpoint/2010/main" val="2859310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1161</TotalTime>
  <Words>1327</Words>
  <Application>Microsoft Office PowerPoint</Application>
  <PresentationFormat>On-screen Show (4:3)</PresentationFormat>
  <Paragraphs>81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Waveform</vt:lpstr>
      <vt:lpstr>International Legal Instruments and the Blue Economy</vt:lpstr>
      <vt:lpstr>Oceans  (Sustainable Development Knowledge Platform)</vt:lpstr>
      <vt:lpstr>PowerPoint Presentation</vt:lpstr>
      <vt:lpstr>Oceans</vt:lpstr>
      <vt:lpstr>Threats to the Oceans</vt:lpstr>
      <vt:lpstr>Threats from Climate Change</vt:lpstr>
      <vt:lpstr>Importance of Oceans</vt:lpstr>
      <vt:lpstr>Green Economy</vt:lpstr>
      <vt:lpstr>Rio+20: The Future We Want (2012) </vt:lpstr>
      <vt:lpstr>Rio+20 The Future We Want (Para 58) </vt:lpstr>
      <vt:lpstr>Blue Economy</vt:lpstr>
      <vt:lpstr>Blue Economy 2</vt:lpstr>
      <vt:lpstr>Blue Economy 3</vt:lpstr>
      <vt:lpstr>Sectors of the Blue Economy (World Bank 2017) </vt:lpstr>
      <vt:lpstr>SDG Targets and the Blue Economy</vt:lpstr>
      <vt:lpstr>Legal Instruments</vt:lpstr>
      <vt:lpstr>Legal Instrument on Use of Marine BBNJ</vt:lpstr>
      <vt:lpstr>UNGA Resolution A/RES/72/249  dated 19 January 2018</vt:lpstr>
      <vt:lpstr>Other Relevant Instruments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Legal Instruments and the Blue Economy</dc:title>
  <dc:creator>Sebastian Mathew</dc:creator>
  <cp:lastModifiedBy>Sebastian Mathew</cp:lastModifiedBy>
  <cp:revision>42</cp:revision>
  <dcterms:created xsi:type="dcterms:W3CDTF">2018-08-22T09:22:49Z</dcterms:created>
  <dcterms:modified xsi:type="dcterms:W3CDTF">2018-08-26T09:35:56Z</dcterms:modified>
</cp:coreProperties>
</file>