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8" r:id="rId3"/>
    <p:sldId id="259" r:id="rId4"/>
    <p:sldId id="260" r:id="rId5"/>
    <p:sldId id="265" r:id="rId6"/>
    <p:sldId id="261" r:id="rId7"/>
    <p:sldId id="262" r:id="rId8"/>
    <p:sldId id="263" r:id="rId9"/>
    <p:sldId id="273" r:id="rId10"/>
    <p:sldId id="264" r:id="rId11"/>
    <p:sldId id="266" r:id="rId12"/>
    <p:sldId id="267" r:id="rId13"/>
    <p:sldId id="269" r:id="rId14"/>
    <p:sldId id="271" r:id="rId15"/>
    <p:sldId id="270" r:id="rId16"/>
    <p:sldId id="272" r:id="rId17"/>
    <p:sldId id="274" r:id="rId18"/>
    <p:sldId id="257" r:id="rId19"/>
    <p:sldId id="276" r:id="rId20"/>
    <p:sldId id="275" r:id="rId21"/>
    <p:sldId id="277" r:id="rId22"/>
    <p:sldId id="278" r:id="rId23"/>
    <p:sldId id="280" r:id="rId24"/>
    <p:sldId id="281" r:id="rId25"/>
    <p:sldId id="282" r:id="rId26"/>
    <p:sldId id="283" r:id="rId27"/>
    <p:sldId id="2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10"/>
      </p:cViewPr>
      <p:guideLst>
        <p:guide orient="horz" pos="2160"/>
        <p:guide pos="2880"/>
      </p:guideLst>
    </p:cSldViewPr>
  </p:slideViewPr>
  <p:notesTextViewPr>
    <p:cViewPr>
      <p:scale>
        <a:sx n="1" d="1"/>
        <a:sy n="1" d="1"/>
      </p:scale>
      <p:origin x="0" y="0"/>
    </p:cViewPr>
  </p:notesTextViewPr>
  <p:sorterViewPr>
    <p:cViewPr>
      <p:scale>
        <a:sx n="100" d="100"/>
        <a:sy n="100" d="100"/>
      </p:scale>
      <p:origin x="0" y="43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339A93-61FE-41FA-A034-9C2D752F2CE4}" type="datetimeFigureOut">
              <a:rPr lang="en-GB" smtClean="0"/>
              <a:t>14/09/2018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DFC9B4-3990-421B-BB3E-563FD8429FE8}" type="slidenum">
              <a:rPr lang="en-GB" smtClean="0"/>
              <a:t>‹#›</a:t>
            </a:fld>
            <a:endParaRPr lang="en-GB"/>
          </a:p>
        </p:txBody>
      </p:sp>
    </p:spTree>
    <p:extLst>
      <p:ext uri="{BB962C8B-B14F-4D97-AF65-F5344CB8AC3E}">
        <p14:creationId xmlns:p14="http://schemas.microsoft.com/office/powerpoint/2010/main" val="1186509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DFC9B4-3990-421B-BB3E-563FD8429FE8}" type="slidenum">
              <a:rPr lang="en-GB" smtClean="0"/>
              <a:t>8</a:t>
            </a:fld>
            <a:endParaRPr lang="en-GB"/>
          </a:p>
        </p:txBody>
      </p:sp>
    </p:spTree>
    <p:extLst>
      <p:ext uri="{BB962C8B-B14F-4D97-AF65-F5344CB8AC3E}">
        <p14:creationId xmlns:p14="http://schemas.microsoft.com/office/powerpoint/2010/main" val="318653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47DE08B-6D5C-48C4-9C37-2797AF3091B6}" type="datetimeFigureOut">
              <a:rPr lang="en-GB" smtClean="0"/>
              <a:t>14/09/2018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787A16-35D0-419E-B1F0-CC6C4324A726}" type="slidenum">
              <a:rPr lang="en-GB" smtClean="0"/>
              <a:t>‹#›</a:t>
            </a:fld>
            <a:endParaRPr lang="en-GB"/>
          </a:p>
        </p:txBody>
      </p:sp>
    </p:spTree>
    <p:extLst>
      <p:ext uri="{BB962C8B-B14F-4D97-AF65-F5344CB8AC3E}">
        <p14:creationId xmlns:p14="http://schemas.microsoft.com/office/powerpoint/2010/main" val="3301064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7DE08B-6D5C-48C4-9C37-2797AF3091B6}" type="datetimeFigureOut">
              <a:rPr lang="en-GB" smtClean="0"/>
              <a:t>14/09/2018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787A16-35D0-419E-B1F0-CC6C4324A726}" type="slidenum">
              <a:rPr lang="en-GB" smtClean="0"/>
              <a:t>‹#›</a:t>
            </a:fld>
            <a:endParaRPr lang="en-GB"/>
          </a:p>
        </p:txBody>
      </p:sp>
    </p:spTree>
    <p:extLst>
      <p:ext uri="{BB962C8B-B14F-4D97-AF65-F5344CB8AC3E}">
        <p14:creationId xmlns:p14="http://schemas.microsoft.com/office/powerpoint/2010/main" val="1334406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7DE08B-6D5C-48C4-9C37-2797AF3091B6}" type="datetimeFigureOut">
              <a:rPr lang="en-GB" smtClean="0"/>
              <a:t>14/09/2018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787A16-35D0-419E-B1F0-CC6C4324A726}" type="slidenum">
              <a:rPr lang="en-GB" smtClean="0"/>
              <a:t>‹#›</a:t>
            </a:fld>
            <a:endParaRPr lang="en-GB"/>
          </a:p>
        </p:txBody>
      </p:sp>
    </p:spTree>
    <p:extLst>
      <p:ext uri="{BB962C8B-B14F-4D97-AF65-F5344CB8AC3E}">
        <p14:creationId xmlns:p14="http://schemas.microsoft.com/office/powerpoint/2010/main" val="4127529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7DE08B-6D5C-48C4-9C37-2797AF3091B6}" type="datetimeFigureOut">
              <a:rPr lang="en-GB" smtClean="0"/>
              <a:t>14/09/2018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787A16-35D0-419E-B1F0-CC6C4324A726}" type="slidenum">
              <a:rPr lang="en-GB" smtClean="0"/>
              <a:t>‹#›</a:t>
            </a:fld>
            <a:endParaRPr lang="en-GB"/>
          </a:p>
        </p:txBody>
      </p:sp>
    </p:spTree>
    <p:extLst>
      <p:ext uri="{BB962C8B-B14F-4D97-AF65-F5344CB8AC3E}">
        <p14:creationId xmlns:p14="http://schemas.microsoft.com/office/powerpoint/2010/main" val="1626699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7DE08B-6D5C-48C4-9C37-2797AF3091B6}" type="datetimeFigureOut">
              <a:rPr lang="en-GB" smtClean="0"/>
              <a:t>14/09/2018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787A16-35D0-419E-B1F0-CC6C4324A726}" type="slidenum">
              <a:rPr lang="en-GB" smtClean="0"/>
              <a:t>‹#›</a:t>
            </a:fld>
            <a:endParaRPr lang="en-GB"/>
          </a:p>
        </p:txBody>
      </p:sp>
    </p:spTree>
    <p:extLst>
      <p:ext uri="{BB962C8B-B14F-4D97-AF65-F5344CB8AC3E}">
        <p14:creationId xmlns:p14="http://schemas.microsoft.com/office/powerpoint/2010/main" val="938470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47DE08B-6D5C-48C4-9C37-2797AF3091B6}" type="datetimeFigureOut">
              <a:rPr lang="en-GB" smtClean="0"/>
              <a:t>14/09/2018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787A16-35D0-419E-B1F0-CC6C4324A726}" type="slidenum">
              <a:rPr lang="en-GB" smtClean="0"/>
              <a:t>‹#›</a:t>
            </a:fld>
            <a:endParaRPr lang="en-GB"/>
          </a:p>
        </p:txBody>
      </p:sp>
    </p:spTree>
    <p:extLst>
      <p:ext uri="{BB962C8B-B14F-4D97-AF65-F5344CB8AC3E}">
        <p14:creationId xmlns:p14="http://schemas.microsoft.com/office/powerpoint/2010/main" val="3086586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47DE08B-6D5C-48C4-9C37-2797AF3091B6}" type="datetimeFigureOut">
              <a:rPr lang="en-GB" smtClean="0"/>
              <a:t>14/09/2018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3787A16-35D0-419E-B1F0-CC6C4324A726}" type="slidenum">
              <a:rPr lang="en-GB" smtClean="0"/>
              <a:t>‹#›</a:t>
            </a:fld>
            <a:endParaRPr lang="en-GB"/>
          </a:p>
        </p:txBody>
      </p:sp>
    </p:spTree>
    <p:extLst>
      <p:ext uri="{BB962C8B-B14F-4D97-AF65-F5344CB8AC3E}">
        <p14:creationId xmlns:p14="http://schemas.microsoft.com/office/powerpoint/2010/main" val="234314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47DE08B-6D5C-48C4-9C37-2797AF3091B6}" type="datetimeFigureOut">
              <a:rPr lang="en-GB" smtClean="0"/>
              <a:t>14/09/2018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3787A16-35D0-419E-B1F0-CC6C4324A726}" type="slidenum">
              <a:rPr lang="en-GB" smtClean="0"/>
              <a:t>‹#›</a:t>
            </a:fld>
            <a:endParaRPr lang="en-GB"/>
          </a:p>
        </p:txBody>
      </p:sp>
    </p:spTree>
    <p:extLst>
      <p:ext uri="{BB962C8B-B14F-4D97-AF65-F5344CB8AC3E}">
        <p14:creationId xmlns:p14="http://schemas.microsoft.com/office/powerpoint/2010/main" val="922900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7DE08B-6D5C-48C4-9C37-2797AF3091B6}" type="datetimeFigureOut">
              <a:rPr lang="en-GB" smtClean="0"/>
              <a:t>14/09/2018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3787A16-35D0-419E-B1F0-CC6C4324A726}" type="slidenum">
              <a:rPr lang="en-GB" smtClean="0"/>
              <a:t>‹#›</a:t>
            </a:fld>
            <a:endParaRPr lang="en-GB"/>
          </a:p>
        </p:txBody>
      </p:sp>
    </p:spTree>
    <p:extLst>
      <p:ext uri="{BB962C8B-B14F-4D97-AF65-F5344CB8AC3E}">
        <p14:creationId xmlns:p14="http://schemas.microsoft.com/office/powerpoint/2010/main" val="982900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7DE08B-6D5C-48C4-9C37-2797AF3091B6}" type="datetimeFigureOut">
              <a:rPr lang="en-GB" smtClean="0"/>
              <a:t>14/09/2018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787A16-35D0-419E-B1F0-CC6C4324A726}" type="slidenum">
              <a:rPr lang="en-GB" smtClean="0"/>
              <a:t>‹#›</a:t>
            </a:fld>
            <a:endParaRPr lang="en-GB"/>
          </a:p>
        </p:txBody>
      </p:sp>
    </p:spTree>
    <p:extLst>
      <p:ext uri="{BB962C8B-B14F-4D97-AF65-F5344CB8AC3E}">
        <p14:creationId xmlns:p14="http://schemas.microsoft.com/office/powerpoint/2010/main" val="2707960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7DE08B-6D5C-48C4-9C37-2797AF3091B6}" type="datetimeFigureOut">
              <a:rPr lang="en-GB" smtClean="0"/>
              <a:t>14/09/2018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787A16-35D0-419E-B1F0-CC6C4324A726}" type="slidenum">
              <a:rPr lang="en-GB" smtClean="0"/>
              <a:t>‹#›</a:t>
            </a:fld>
            <a:endParaRPr lang="en-GB"/>
          </a:p>
        </p:txBody>
      </p:sp>
    </p:spTree>
    <p:extLst>
      <p:ext uri="{BB962C8B-B14F-4D97-AF65-F5344CB8AC3E}">
        <p14:creationId xmlns:p14="http://schemas.microsoft.com/office/powerpoint/2010/main" val="2854717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7DE08B-6D5C-48C4-9C37-2797AF3091B6}" type="datetimeFigureOut">
              <a:rPr lang="en-GB" smtClean="0"/>
              <a:t>14/09/2018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787A16-35D0-419E-B1F0-CC6C4324A726}" type="slidenum">
              <a:rPr lang="en-GB" smtClean="0"/>
              <a:t>‹#›</a:t>
            </a:fld>
            <a:endParaRPr lang="en-GB"/>
          </a:p>
        </p:txBody>
      </p:sp>
    </p:spTree>
    <p:extLst>
      <p:ext uri="{BB962C8B-B14F-4D97-AF65-F5344CB8AC3E}">
        <p14:creationId xmlns:p14="http://schemas.microsoft.com/office/powerpoint/2010/main" val="3302406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Can </a:t>
            </a:r>
            <a:r>
              <a:rPr lang="en-US" dirty="0"/>
              <a:t>Tenure and User </a:t>
            </a:r>
            <a:r>
              <a:rPr lang="en-US" dirty="0" smtClean="0"/>
              <a:t>Rights Help Achieve 2030 Agenda for Sustainable Development?</a:t>
            </a:r>
            <a:endParaRPr lang="en-GB" dirty="0"/>
          </a:p>
        </p:txBody>
      </p:sp>
      <p:sp>
        <p:nvSpPr>
          <p:cNvPr id="3" name="Subtitle 2"/>
          <p:cNvSpPr>
            <a:spLocks noGrp="1"/>
          </p:cNvSpPr>
          <p:nvPr>
            <p:ph type="subTitle" idx="1"/>
          </p:nvPr>
        </p:nvSpPr>
        <p:spPr/>
        <p:txBody>
          <a:bodyPr/>
          <a:lstStyle/>
          <a:p>
            <a:r>
              <a:rPr lang="en-US" dirty="0" smtClean="0"/>
              <a:t>Sebastian Mathew</a:t>
            </a:r>
          </a:p>
          <a:p>
            <a:r>
              <a:rPr lang="en-US" dirty="0" smtClean="0"/>
              <a:t>International Collective in Support of Fishworkers (ICSF)</a:t>
            </a:r>
            <a:endParaRPr lang="en-GB" dirty="0"/>
          </a:p>
        </p:txBody>
      </p:sp>
    </p:spTree>
    <p:extLst>
      <p:ext uri="{BB962C8B-B14F-4D97-AF65-F5344CB8AC3E}">
        <p14:creationId xmlns:p14="http://schemas.microsoft.com/office/powerpoint/2010/main" val="3954860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Relevant Targets SDG 8</a:t>
            </a:r>
            <a:br>
              <a:rPr lang="en-US" dirty="0"/>
            </a:br>
            <a:r>
              <a:rPr lang="en-US" dirty="0"/>
              <a:t>E</a:t>
            </a:r>
            <a:r>
              <a:rPr lang="en-US" dirty="0" smtClean="0"/>
              <a:t>mployment </a:t>
            </a:r>
            <a:r>
              <a:rPr lang="en-US" dirty="0"/>
              <a:t>and decent work for all</a:t>
            </a:r>
            <a:endParaRPr lang="en-GB" dirty="0"/>
          </a:p>
        </p:txBody>
      </p:sp>
      <p:sp>
        <p:nvSpPr>
          <p:cNvPr id="3" name="Content Placeholder 2"/>
          <p:cNvSpPr>
            <a:spLocks noGrp="1"/>
          </p:cNvSpPr>
          <p:nvPr>
            <p:ph idx="1"/>
          </p:nvPr>
        </p:nvSpPr>
        <p:spPr/>
        <p:txBody>
          <a:bodyPr>
            <a:normAutofit fontScale="70000" lnSpcReduction="20000"/>
          </a:bodyPr>
          <a:lstStyle/>
          <a:p>
            <a:r>
              <a:rPr lang="en-US" dirty="0"/>
              <a:t>8.5 By 2030, achieve full and productive employment and </a:t>
            </a:r>
            <a:r>
              <a:rPr lang="en-US" b="1" dirty="0"/>
              <a:t>decent work for all </a:t>
            </a:r>
            <a:r>
              <a:rPr lang="en-US" dirty="0"/>
              <a:t>women and men, including for young people and persons with disabilities, and equal pay for work of equal </a:t>
            </a:r>
            <a:r>
              <a:rPr lang="en-US" dirty="0" smtClean="0"/>
              <a:t>value</a:t>
            </a:r>
          </a:p>
          <a:p>
            <a:r>
              <a:rPr lang="en-US" dirty="0"/>
              <a:t>8.6 By 2020, </a:t>
            </a:r>
            <a:r>
              <a:rPr lang="en-US" b="1" dirty="0"/>
              <a:t>substantially reduce the proportion of youth not in employment</a:t>
            </a:r>
            <a:r>
              <a:rPr lang="en-US" dirty="0"/>
              <a:t>, education or </a:t>
            </a:r>
            <a:r>
              <a:rPr lang="en-US" dirty="0" smtClean="0"/>
              <a:t>training</a:t>
            </a:r>
          </a:p>
          <a:p>
            <a:r>
              <a:rPr lang="en-US" dirty="0"/>
              <a:t>8.7 Take immediate and effective measures to </a:t>
            </a:r>
            <a:r>
              <a:rPr lang="en-US" b="1" dirty="0"/>
              <a:t>eradicate forced labour, end modern slavery and human trafficking and secure the prohibition and elimination of the worst forms of child labour</a:t>
            </a:r>
            <a:r>
              <a:rPr lang="en-US" dirty="0"/>
              <a:t>, including recruitment and use of child soldiers, and by 2025 </a:t>
            </a:r>
            <a:r>
              <a:rPr lang="en-US" b="1" dirty="0"/>
              <a:t>end child labour in all its forms </a:t>
            </a:r>
            <a:endParaRPr lang="en-US" b="1" dirty="0" smtClean="0"/>
          </a:p>
          <a:p>
            <a:r>
              <a:rPr lang="en-US" dirty="0"/>
              <a:t>8.8 </a:t>
            </a:r>
            <a:r>
              <a:rPr lang="en-US" b="1" dirty="0"/>
              <a:t>Protect labour rights </a:t>
            </a:r>
            <a:r>
              <a:rPr lang="en-US" dirty="0"/>
              <a:t>and </a:t>
            </a:r>
            <a:r>
              <a:rPr lang="en-US" b="1" dirty="0"/>
              <a:t>promote safe and secure working environments </a:t>
            </a:r>
            <a:r>
              <a:rPr lang="en-US" dirty="0"/>
              <a:t>for all workers, including </a:t>
            </a:r>
            <a:r>
              <a:rPr lang="en-US" b="1" dirty="0"/>
              <a:t>migrant workers</a:t>
            </a:r>
            <a:r>
              <a:rPr lang="en-US" dirty="0"/>
              <a:t>, in particular </a:t>
            </a:r>
            <a:r>
              <a:rPr lang="en-US" b="1" dirty="0"/>
              <a:t>women migrants</a:t>
            </a:r>
            <a:r>
              <a:rPr lang="en-US" dirty="0"/>
              <a:t>, and those in </a:t>
            </a:r>
            <a:r>
              <a:rPr lang="en-US" b="1" dirty="0"/>
              <a:t>precarious employment</a:t>
            </a:r>
            <a:endParaRPr lang="en-GB" b="1" dirty="0"/>
          </a:p>
        </p:txBody>
      </p:sp>
    </p:spTree>
    <p:extLst>
      <p:ext uri="{BB962C8B-B14F-4D97-AF65-F5344CB8AC3E}">
        <p14:creationId xmlns:p14="http://schemas.microsoft.com/office/powerpoint/2010/main" val="1017380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Relevant Targets SDG </a:t>
            </a:r>
            <a:r>
              <a:rPr lang="en-US" dirty="0" smtClean="0"/>
              <a:t>10</a:t>
            </a:r>
            <a:r>
              <a:rPr lang="en-US" dirty="0"/>
              <a:t/>
            </a:r>
            <a:br>
              <a:rPr lang="en-US" dirty="0"/>
            </a:br>
            <a:r>
              <a:rPr lang="en-US" dirty="0"/>
              <a:t>Reduce inequality</a:t>
            </a:r>
            <a:endParaRPr lang="en-GB" dirty="0"/>
          </a:p>
        </p:txBody>
      </p:sp>
      <p:sp>
        <p:nvSpPr>
          <p:cNvPr id="3" name="Content Placeholder 2"/>
          <p:cNvSpPr>
            <a:spLocks noGrp="1"/>
          </p:cNvSpPr>
          <p:nvPr>
            <p:ph idx="1"/>
          </p:nvPr>
        </p:nvSpPr>
        <p:spPr/>
        <p:txBody>
          <a:bodyPr>
            <a:normAutofit fontScale="85000" lnSpcReduction="20000"/>
          </a:bodyPr>
          <a:lstStyle/>
          <a:p>
            <a:r>
              <a:rPr lang="en-US" dirty="0"/>
              <a:t>10.2 By 2030, </a:t>
            </a:r>
            <a:r>
              <a:rPr lang="en-US" b="1" dirty="0"/>
              <a:t>empower and promote the social, economic and political inclusion of all</a:t>
            </a:r>
            <a:r>
              <a:rPr lang="en-US" dirty="0"/>
              <a:t>, irrespective of age, sex, disability, race, ethnicity, origin, religion or economic or other </a:t>
            </a:r>
            <a:r>
              <a:rPr lang="en-US" dirty="0" smtClean="0"/>
              <a:t>status</a:t>
            </a:r>
          </a:p>
          <a:p>
            <a:r>
              <a:rPr lang="en-US" dirty="0"/>
              <a:t>10.3 Ensure </a:t>
            </a:r>
            <a:r>
              <a:rPr lang="en-US" b="1" dirty="0"/>
              <a:t>equal opportunity and reduce inequalities of outcome</a:t>
            </a:r>
            <a:r>
              <a:rPr lang="en-US" dirty="0"/>
              <a:t>, including by eliminating discriminatory laws, policies and practices and promoting appropriate legislation, policies and action in this </a:t>
            </a:r>
            <a:r>
              <a:rPr lang="en-US" dirty="0" smtClean="0"/>
              <a:t>regard</a:t>
            </a:r>
          </a:p>
          <a:p>
            <a:r>
              <a:rPr lang="en-US" dirty="0"/>
              <a:t>10.7 Facilitate orderly, safe, regular and </a:t>
            </a:r>
            <a:r>
              <a:rPr lang="en-US" b="1" dirty="0"/>
              <a:t>responsible migration and mobility of people</a:t>
            </a:r>
            <a:r>
              <a:rPr lang="en-US" dirty="0"/>
              <a:t>, including through the implementation of planned and well-managed migration policies</a:t>
            </a:r>
            <a:endParaRPr lang="en-GB" dirty="0"/>
          </a:p>
        </p:txBody>
      </p:sp>
    </p:spTree>
    <p:extLst>
      <p:ext uri="{BB962C8B-B14F-4D97-AF65-F5344CB8AC3E}">
        <p14:creationId xmlns:p14="http://schemas.microsoft.com/office/powerpoint/2010/main" val="16468893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Relevant Targets SDG 12</a:t>
            </a:r>
            <a:br>
              <a:rPr lang="en-US" dirty="0"/>
            </a:br>
            <a:r>
              <a:rPr lang="en-US" dirty="0" smtClean="0"/>
              <a:t>Ensure sustainable consumption</a:t>
            </a:r>
            <a:endParaRPr lang="en-GB" dirty="0"/>
          </a:p>
        </p:txBody>
      </p:sp>
      <p:sp>
        <p:nvSpPr>
          <p:cNvPr id="3" name="Content Placeholder 2"/>
          <p:cNvSpPr>
            <a:spLocks noGrp="1"/>
          </p:cNvSpPr>
          <p:nvPr>
            <p:ph idx="1"/>
          </p:nvPr>
        </p:nvSpPr>
        <p:spPr/>
        <p:txBody>
          <a:bodyPr>
            <a:normAutofit fontScale="70000" lnSpcReduction="20000"/>
          </a:bodyPr>
          <a:lstStyle/>
          <a:p>
            <a:r>
              <a:rPr lang="en-US" dirty="0"/>
              <a:t>12.2 By 2030, achieve the </a:t>
            </a:r>
            <a:r>
              <a:rPr lang="en-US" b="1" dirty="0"/>
              <a:t>sustainable management and efficient use of natural </a:t>
            </a:r>
            <a:r>
              <a:rPr lang="en-US" b="1" dirty="0" smtClean="0"/>
              <a:t>resources</a:t>
            </a:r>
          </a:p>
          <a:p>
            <a:r>
              <a:rPr lang="en-US" dirty="0"/>
              <a:t>12.3 By 2030, halve per capita global food waste at the retail and consumer levels and </a:t>
            </a:r>
            <a:r>
              <a:rPr lang="en-US" b="1" dirty="0"/>
              <a:t>reduce food losses along production and supply chains, including post-harvest </a:t>
            </a:r>
            <a:r>
              <a:rPr lang="en-US" b="1" dirty="0" smtClean="0"/>
              <a:t>losses</a:t>
            </a:r>
          </a:p>
          <a:p>
            <a:r>
              <a:rPr lang="en-US" dirty="0"/>
              <a:t>12.c </a:t>
            </a:r>
            <a:r>
              <a:rPr lang="en-US" b="1" dirty="0"/>
              <a:t>Rationalize inefficient fossil-fuel subsidies </a:t>
            </a:r>
            <a:r>
              <a:rPr lang="en-US" dirty="0"/>
              <a:t>that encourage wasteful consumption by removing market distortions, in accordance with national circumstances, including by restructuring taxation and </a:t>
            </a:r>
            <a:r>
              <a:rPr lang="en-US" b="1" dirty="0"/>
              <a:t>phasing out those harmful subsidies</a:t>
            </a:r>
            <a:r>
              <a:rPr lang="en-US" dirty="0"/>
              <a:t>, where they exist, to reflect their environmental impacts, taking fully into account the specific needs and conditions of developing countries and minimizing the possible adverse impacts on their development in a manner that protects the poor and the affected communities</a:t>
            </a:r>
            <a:endParaRPr lang="en-GB" dirty="0"/>
          </a:p>
        </p:txBody>
      </p:sp>
    </p:spTree>
    <p:extLst>
      <p:ext uri="{BB962C8B-B14F-4D97-AF65-F5344CB8AC3E}">
        <p14:creationId xmlns:p14="http://schemas.microsoft.com/office/powerpoint/2010/main" val="2181747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Relevant Targets SDG 14</a:t>
            </a:r>
            <a:br>
              <a:rPr lang="en-US" dirty="0"/>
            </a:br>
            <a:r>
              <a:rPr lang="en-US" sz="4000" dirty="0"/>
              <a:t>Conserve and sustainably use the oceans</a:t>
            </a:r>
            <a:endParaRPr lang="en-GB" sz="4000" dirty="0"/>
          </a:p>
        </p:txBody>
      </p:sp>
      <p:sp>
        <p:nvSpPr>
          <p:cNvPr id="3" name="Content Placeholder 2"/>
          <p:cNvSpPr>
            <a:spLocks noGrp="1"/>
          </p:cNvSpPr>
          <p:nvPr>
            <p:ph idx="1"/>
          </p:nvPr>
        </p:nvSpPr>
        <p:spPr/>
        <p:txBody>
          <a:bodyPr>
            <a:normAutofit fontScale="55000" lnSpcReduction="20000"/>
          </a:bodyPr>
          <a:lstStyle/>
          <a:p>
            <a:r>
              <a:rPr lang="en-US" dirty="0"/>
              <a:t>14.1 By 2025, prevent and significantly reduce marine pollution of all kinds, in particular from land-based activities, including marine debris and nutrient pollution</a:t>
            </a:r>
          </a:p>
          <a:p>
            <a:r>
              <a:rPr lang="en-US" dirty="0" smtClean="0"/>
              <a:t>14.2 </a:t>
            </a:r>
            <a:r>
              <a:rPr lang="en-US" dirty="0"/>
              <a:t>By 2020, sustainably manage and protect </a:t>
            </a:r>
            <a:r>
              <a:rPr lang="en-US" b="1" dirty="0"/>
              <a:t>marine and coastal ecosystems</a:t>
            </a:r>
            <a:r>
              <a:rPr lang="en-US" dirty="0"/>
              <a:t> to avoid significant adverse impacts, including by strengthening their resilience, and take action for their restoration in order to achieve healthy and productive </a:t>
            </a:r>
            <a:r>
              <a:rPr lang="en-US" dirty="0" smtClean="0"/>
              <a:t>oceans</a:t>
            </a:r>
          </a:p>
          <a:p>
            <a:r>
              <a:rPr lang="en-US" dirty="0"/>
              <a:t>14.4 By 2020, effectively </a:t>
            </a:r>
            <a:r>
              <a:rPr lang="en-US" b="1" dirty="0"/>
              <a:t>regulate harvesting and end overfishing</a:t>
            </a:r>
            <a:r>
              <a:rPr lang="en-US" dirty="0"/>
              <a:t>, illegal, unreported and unregulated fishing and destructive fishing practices and implement science-based management plans, in order to restore fish stocks in the shortest time feasible, at least to levels that can produce maximum sustainable yield as determined by their biological </a:t>
            </a:r>
            <a:r>
              <a:rPr lang="en-US" dirty="0" smtClean="0"/>
              <a:t>characteristics</a:t>
            </a:r>
          </a:p>
          <a:p>
            <a:r>
              <a:rPr lang="en-US" dirty="0"/>
              <a:t>14.5 By 2020, </a:t>
            </a:r>
            <a:r>
              <a:rPr lang="en-US" b="1" dirty="0"/>
              <a:t>conserve at least 10 per cent of coastal and marine areas</a:t>
            </a:r>
            <a:r>
              <a:rPr lang="en-US" dirty="0"/>
              <a:t>, consistent with national and international law and based on the best available scientific </a:t>
            </a:r>
            <a:r>
              <a:rPr lang="en-US" dirty="0" smtClean="0"/>
              <a:t>information</a:t>
            </a:r>
          </a:p>
          <a:p>
            <a:r>
              <a:rPr lang="en-US" dirty="0"/>
              <a:t>14.7 By 2030, </a:t>
            </a:r>
            <a:r>
              <a:rPr lang="en-US" b="1" dirty="0"/>
              <a:t>increase the economic benefits to small island developing States and least developed countries from the sustainable use of marine resources, including through sustainable management of fisheries</a:t>
            </a:r>
            <a:r>
              <a:rPr lang="en-US" dirty="0"/>
              <a:t>, aquaculture and tourism</a:t>
            </a:r>
            <a:endParaRPr lang="en-GB" dirty="0"/>
          </a:p>
        </p:txBody>
      </p:sp>
    </p:spTree>
    <p:extLst>
      <p:ext uri="{BB962C8B-B14F-4D97-AF65-F5344CB8AC3E}">
        <p14:creationId xmlns:p14="http://schemas.microsoft.com/office/powerpoint/2010/main" val="4064194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Relevant Targets SDG 15</a:t>
            </a:r>
            <a:br>
              <a:rPr lang="en-US" dirty="0"/>
            </a:br>
            <a:r>
              <a:rPr lang="en-US" sz="4000" dirty="0" smtClean="0"/>
              <a:t>Sustainable </a:t>
            </a:r>
            <a:r>
              <a:rPr lang="en-US" sz="4000" dirty="0"/>
              <a:t>use of terrestrial ecosystems</a:t>
            </a:r>
            <a:endParaRPr lang="en-GB" sz="4000" dirty="0"/>
          </a:p>
        </p:txBody>
      </p:sp>
      <p:sp>
        <p:nvSpPr>
          <p:cNvPr id="3" name="Content Placeholder 2"/>
          <p:cNvSpPr>
            <a:spLocks noGrp="1"/>
          </p:cNvSpPr>
          <p:nvPr>
            <p:ph idx="1"/>
          </p:nvPr>
        </p:nvSpPr>
        <p:spPr/>
        <p:txBody>
          <a:bodyPr>
            <a:normAutofit fontScale="92500" lnSpcReduction="20000"/>
          </a:bodyPr>
          <a:lstStyle/>
          <a:p>
            <a:r>
              <a:rPr lang="en-US" dirty="0"/>
              <a:t>15.1 By 2020, ensure the </a:t>
            </a:r>
            <a:r>
              <a:rPr lang="en-US" b="1" dirty="0"/>
              <a:t>conservation, restoration and sustainable use of </a:t>
            </a:r>
            <a:r>
              <a:rPr lang="en-US" dirty="0"/>
              <a:t>terrestrial and </a:t>
            </a:r>
            <a:r>
              <a:rPr lang="en-US" b="1" dirty="0"/>
              <a:t>inland freshwater ecosystems </a:t>
            </a:r>
            <a:r>
              <a:rPr lang="en-US" dirty="0"/>
              <a:t>and their services, in particular forests, </a:t>
            </a:r>
            <a:r>
              <a:rPr lang="en-US" b="1" dirty="0"/>
              <a:t>wetlands</a:t>
            </a:r>
            <a:r>
              <a:rPr lang="en-US" dirty="0"/>
              <a:t>, mountains and drylands, in line with obligations under international </a:t>
            </a:r>
            <a:r>
              <a:rPr lang="en-US" dirty="0" smtClean="0"/>
              <a:t>agreements</a:t>
            </a:r>
          </a:p>
          <a:p>
            <a:r>
              <a:rPr lang="en-US" dirty="0"/>
              <a:t>15.4 By 2030, ensure the conservation of mountain ecosystems, including their biodiversity, in order to enhance their capacity to provide benefits that are essential for sustainable development</a:t>
            </a:r>
            <a:endParaRPr lang="en-GB" dirty="0"/>
          </a:p>
        </p:txBody>
      </p:sp>
    </p:spTree>
    <p:extLst>
      <p:ext uri="{BB962C8B-B14F-4D97-AF65-F5344CB8AC3E}">
        <p14:creationId xmlns:p14="http://schemas.microsoft.com/office/powerpoint/2010/main" val="1701514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Relevant </a:t>
            </a:r>
            <a:r>
              <a:rPr lang="en-US" dirty="0" smtClean="0"/>
              <a:t>Target </a:t>
            </a:r>
            <a:r>
              <a:rPr lang="en-US" dirty="0"/>
              <a:t>SDG </a:t>
            </a:r>
            <a:r>
              <a:rPr lang="en-US" dirty="0" smtClean="0"/>
              <a:t>14.b and Indicator</a:t>
            </a:r>
            <a:endParaRPr lang="en-GB" dirty="0"/>
          </a:p>
        </p:txBody>
      </p:sp>
      <p:sp>
        <p:nvSpPr>
          <p:cNvPr id="3" name="Content Placeholder 2"/>
          <p:cNvSpPr>
            <a:spLocks noGrp="1"/>
          </p:cNvSpPr>
          <p:nvPr>
            <p:ph idx="1"/>
          </p:nvPr>
        </p:nvSpPr>
        <p:spPr/>
        <p:txBody>
          <a:bodyPr>
            <a:normAutofit/>
          </a:bodyPr>
          <a:lstStyle/>
          <a:p>
            <a:r>
              <a:rPr lang="en-US" dirty="0"/>
              <a:t>14.b Provide access for small-scale artisanal fishers to marine resources and </a:t>
            </a:r>
            <a:r>
              <a:rPr lang="en-US" dirty="0" smtClean="0"/>
              <a:t>markets</a:t>
            </a:r>
          </a:p>
          <a:p>
            <a:r>
              <a:rPr lang="en-US" dirty="0" smtClean="0"/>
              <a:t>14.b.1 </a:t>
            </a:r>
            <a:r>
              <a:rPr lang="en-US" dirty="0"/>
              <a:t>Progress by countries in the degree of application of a legal/regulatory/policy/institutional framework which recognizes and protects access rights for small-scale </a:t>
            </a:r>
            <a:r>
              <a:rPr lang="en-US" dirty="0" smtClean="0"/>
              <a:t>fisheries</a:t>
            </a:r>
            <a:endParaRPr lang="en-GB" dirty="0"/>
          </a:p>
        </p:txBody>
      </p:sp>
    </p:spTree>
    <p:extLst>
      <p:ext uri="{BB962C8B-B14F-4D97-AF65-F5344CB8AC3E}">
        <p14:creationId xmlns:p14="http://schemas.microsoft.com/office/powerpoint/2010/main" val="3157591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Relevant </a:t>
            </a:r>
            <a:r>
              <a:rPr lang="en-US" dirty="0"/>
              <a:t>Targets SDG 16</a:t>
            </a:r>
            <a:br>
              <a:rPr lang="en-US" dirty="0"/>
            </a:br>
            <a:r>
              <a:rPr lang="en-US" sz="3600" dirty="0" smtClean="0"/>
              <a:t>Inclusive societies and access </a:t>
            </a:r>
            <a:r>
              <a:rPr lang="en-US" sz="3600" dirty="0"/>
              <a:t>to justice for all</a:t>
            </a:r>
            <a:r>
              <a:rPr lang="en-US" dirty="0" smtClean="0"/>
              <a:t/>
            </a:r>
            <a:br>
              <a:rPr lang="en-US" dirty="0" smtClean="0"/>
            </a:br>
            <a:endParaRPr lang="en-GB" dirty="0"/>
          </a:p>
        </p:txBody>
      </p:sp>
      <p:sp>
        <p:nvSpPr>
          <p:cNvPr id="3" name="Content Placeholder 2"/>
          <p:cNvSpPr>
            <a:spLocks noGrp="1"/>
          </p:cNvSpPr>
          <p:nvPr>
            <p:ph idx="1"/>
          </p:nvPr>
        </p:nvSpPr>
        <p:spPr/>
        <p:txBody>
          <a:bodyPr>
            <a:normAutofit fontScale="92500"/>
          </a:bodyPr>
          <a:lstStyle/>
          <a:p>
            <a:r>
              <a:rPr lang="en-US" dirty="0"/>
              <a:t>16.3 Promote the rule of law at the national and international levels and ensure equal access to justice for </a:t>
            </a:r>
            <a:r>
              <a:rPr lang="en-US" dirty="0" smtClean="0"/>
              <a:t>all</a:t>
            </a:r>
          </a:p>
          <a:p>
            <a:r>
              <a:rPr lang="en-US" dirty="0"/>
              <a:t>16.5 Substantially reduce corruption and bribery in all their </a:t>
            </a:r>
            <a:r>
              <a:rPr lang="en-US" dirty="0" smtClean="0"/>
              <a:t>forms</a:t>
            </a:r>
          </a:p>
          <a:p>
            <a:r>
              <a:rPr lang="en-US" dirty="0"/>
              <a:t>16.6 Develop effective, accountable and transparent institutions at all </a:t>
            </a:r>
            <a:r>
              <a:rPr lang="en-US" dirty="0" smtClean="0"/>
              <a:t>levels</a:t>
            </a:r>
          </a:p>
          <a:p>
            <a:r>
              <a:rPr lang="en-US" dirty="0"/>
              <a:t>16.7 Ensure responsive, inclusive, participatory and representative decision-making at all levels</a:t>
            </a:r>
            <a:endParaRPr lang="en-GB" dirty="0"/>
          </a:p>
        </p:txBody>
      </p:sp>
    </p:spTree>
    <p:extLst>
      <p:ext uri="{BB962C8B-B14F-4D97-AF65-F5344CB8AC3E}">
        <p14:creationId xmlns:p14="http://schemas.microsoft.com/office/powerpoint/2010/main" val="3614415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 of tenure</a:t>
            </a:r>
            <a:endParaRPr lang="en-GB" dirty="0"/>
          </a:p>
        </p:txBody>
      </p:sp>
      <p:sp>
        <p:nvSpPr>
          <p:cNvPr id="3" name="Content Placeholder 2"/>
          <p:cNvSpPr>
            <a:spLocks noGrp="1"/>
          </p:cNvSpPr>
          <p:nvPr>
            <p:ph idx="1"/>
          </p:nvPr>
        </p:nvSpPr>
        <p:spPr/>
        <p:txBody>
          <a:bodyPr>
            <a:normAutofit fontScale="92500" lnSpcReduction="20000"/>
          </a:bodyPr>
          <a:lstStyle/>
          <a:p>
            <a:r>
              <a:rPr lang="en-US" dirty="0" smtClean="0"/>
              <a:t>“How people, communities and others gain access to land, fisheries and forests  is defined and regulated by societies through systems of tenure. These tenure systems </a:t>
            </a:r>
            <a:r>
              <a:rPr lang="en-US" b="1" dirty="0" smtClean="0"/>
              <a:t>determine who can use which resources, for how long, and under what conditions</a:t>
            </a:r>
            <a:r>
              <a:rPr lang="en-US" dirty="0" smtClean="0"/>
              <a:t>. These systems may be based on written policies and laws, as well as on unwritten customs and practices” (the Voluntary Guidelines on the Responsible Governance of Tenure of Land, Fisheries and Forests in the Context of National Food Security) </a:t>
            </a:r>
          </a:p>
        </p:txBody>
      </p:sp>
    </p:spTree>
    <p:extLst>
      <p:ext uri="{BB962C8B-B14F-4D97-AF65-F5344CB8AC3E}">
        <p14:creationId xmlns:p14="http://schemas.microsoft.com/office/powerpoint/2010/main" val="33880103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Tenure Rights</a:t>
            </a:r>
            <a:endParaRPr lang="en-GB" dirty="0"/>
          </a:p>
        </p:txBody>
      </p:sp>
      <p:sp>
        <p:nvSpPr>
          <p:cNvPr id="3" name="Content Placeholder 2"/>
          <p:cNvSpPr>
            <a:spLocks noGrp="1"/>
          </p:cNvSpPr>
          <p:nvPr>
            <p:ph idx="1"/>
          </p:nvPr>
        </p:nvSpPr>
        <p:spPr/>
        <p:txBody>
          <a:bodyPr>
            <a:normAutofit fontScale="62500" lnSpcReduction="20000"/>
          </a:bodyPr>
          <a:lstStyle/>
          <a:p>
            <a:r>
              <a:rPr lang="en-US" dirty="0"/>
              <a:t>Rights and associated duties to access, use and control land, fisheries and forests</a:t>
            </a:r>
          </a:p>
          <a:p>
            <a:r>
              <a:rPr lang="en-US" dirty="0" smtClean="0"/>
              <a:t>Cases of informal tenure rights, publicly-held tenure rights, communal tenure rights, customary tenure rights, collective tenure rights, periodic tenure rights, individual tenure rights, etc. </a:t>
            </a:r>
            <a:r>
              <a:rPr lang="en-US" dirty="0"/>
              <a:t>Some are tenure rights in transition</a:t>
            </a:r>
            <a:endParaRPr lang="en-GB" dirty="0" smtClean="0"/>
          </a:p>
          <a:p>
            <a:r>
              <a:rPr lang="en-US" dirty="0"/>
              <a:t>A whole range of </a:t>
            </a:r>
            <a:r>
              <a:rPr lang="en-US" dirty="0" smtClean="0"/>
              <a:t>insecure inland and marine </a:t>
            </a:r>
            <a:r>
              <a:rPr lang="en-US" dirty="0"/>
              <a:t>tenure rights to secure </a:t>
            </a:r>
            <a:r>
              <a:rPr lang="en-US" dirty="0" smtClean="0"/>
              <a:t>inland and marine tenure </a:t>
            </a:r>
            <a:r>
              <a:rPr lang="en-US" dirty="0"/>
              <a:t>rights </a:t>
            </a:r>
            <a:r>
              <a:rPr lang="en-US" dirty="0" smtClean="0"/>
              <a:t>ranging from mountains to the coast, from internal waters, territorial waters to the EEZ, from small-scale artisanal fisheries (significant emphasis!) to industrial fisheries, from developing countries, including SIDS to OECD countries; fisheries recovering from civil war to fisheries impacted by civil war; tenure rights of fishers and fish processors, of men and women; some are reports of work in progress</a:t>
            </a:r>
          </a:p>
          <a:p>
            <a:r>
              <a:rPr lang="en-US" dirty="0" smtClean="0"/>
              <a:t>Drivers for tenure reforms vary from internal reforms, external pressure/incentives--</a:t>
            </a:r>
            <a:r>
              <a:rPr lang="en-US" dirty="0"/>
              <a:t> markets (e.g. EU), </a:t>
            </a:r>
            <a:r>
              <a:rPr lang="en-US" dirty="0" smtClean="0"/>
              <a:t>environmental organizations, FAO projects; funding  support from the World Bank; pressure from tourism, real estate, industrial fishing, joint ventures, access agreements, etc. </a:t>
            </a:r>
          </a:p>
        </p:txBody>
      </p:sp>
    </p:spTree>
    <p:extLst>
      <p:ext uri="{BB962C8B-B14F-4D97-AF65-F5344CB8AC3E}">
        <p14:creationId xmlns:p14="http://schemas.microsoft.com/office/powerpoint/2010/main" val="3781589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Indigenous/Customary/Collective Tenure Rights and SDGs</a:t>
            </a:r>
            <a:endParaRPr lang="en-GB" dirty="0"/>
          </a:p>
        </p:txBody>
      </p:sp>
      <p:sp>
        <p:nvSpPr>
          <p:cNvPr id="3" name="Content Placeholder 2"/>
          <p:cNvSpPr>
            <a:spLocks noGrp="1"/>
          </p:cNvSpPr>
          <p:nvPr>
            <p:ph idx="1"/>
          </p:nvPr>
        </p:nvSpPr>
        <p:spPr/>
        <p:txBody>
          <a:bodyPr>
            <a:normAutofit fontScale="92500" lnSpcReduction="20000"/>
          </a:bodyPr>
          <a:lstStyle/>
          <a:p>
            <a:r>
              <a:rPr lang="en-US" dirty="0"/>
              <a:t>Indigenous tenure rights are disputed (Argentina, </a:t>
            </a:r>
            <a:r>
              <a:rPr lang="en-US" dirty="0" err="1" smtClean="0"/>
              <a:t>Garifunas</a:t>
            </a:r>
            <a:r>
              <a:rPr lang="en-US" dirty="0"/>
              <a:t>, Central America)</a:t>
            </a:r>
          </a:p>
          <a:p>
            <a:r>
              <a:rPr lang="en-US" dirty="0"/>
              <a:t>Customary marine tenure rights are sometimes unable to deal with pressure from external markets (e.g. </a:t>
            </a:r>
            <a:r>
              <a:rPr lang="en-US" dirty="0" err="1"/>
              <a:t>Lamakera</a:t>
            </a:r>
            <a:r>
              <a:rPr lang="en-US" dirty="0"/>
              <a:t>, Indonesia)</a:t>
            </a:r>
          </a:p>
          <a:p>
            <a:r>
              <a:rPr lang="en-US" dirty="0"/>
              <a:t>Customary marine tenure rights can achieve SDGs 1</a:t>
            </a:r>
            <a:r>
              <a:rPr lang="en-US" dirty="0" smtClean="0"/>
              <a:t>, 2</a:t>
            </a:r>
            <a:r>
              <a:rPr lang="en-US" dirty="0"/>
              <a:t>, 5 and 14.b </a:t>
            </a:r>
            <a:r>
              <a:rPr lang="en-US" dirty="0" smtClean="0"/>
              <a:t>(but </a:t>
            </a:r>
            <a:r>
              <a:rPr lang="en-US" dirty="0"/>
              <a:t>not sure </a:t>
            </a:r>
            <a:r>
              <a:rPr lang="en-US" dirty="0" smtClean="0"/>
              <a:t>of SDG 14)-Aceh</a:t>
            </a:r>
            <a:r>
              <a:rPr lang="en-US" dirty="0"/>
              <a:t>, </a:t>
            </a:r>
            <a:r>
              <a:rPr lang="en-US" dirty="0" smtClean="0"/>
              <a:t>Indonesia </a:t>
            </a:r>
            <a:endParaRPr lang="en-US" dirty="0"/>
          </a:p>
          <a:p>
            <a:r>
              <a:rPr lang="en-US" dirty="0"/>
              <a:t>Customary and </a:t>
            </a:r>
            <a:r>
              <a:rPr lang="en-US" dirty="0" smtClean="0"/>
              <a:t>collective </a:t>
            </a:r>
            <a:r>
              <a:rPr lang="en-US" dirty="0"/>
              <a:t>tenure rights have  partially contributed to achieving SDG 1 and 2 (e.g. </a:t>
            </a:r>
            <a:r>
              <a:rPr lang="en-US" dirty="0" err="1"/>
              <a:t>Selayar</a:t>
            </a:r>
            <a:r>
              <a:rPr lang="en-US" dirty="0"/>
              <a:t>, Indonesia, </a:t>
            </a:r>
            <a:r>
              <a:rPr lang="en-US" dirty="0" err="1"/>
              <a:t>Tonle</a:t>
            </a:r>
            <a:r>
              <a:rPr lang="en-US" dirty="0"/>
              <a:t> Sap, Cambodia)</a:t>
            </a:r>
          </a:p>
          <a:p>
            <a:endParaRPr lang="en-GB" dirty="0"/>
          </a:p>
          <a:p>
            <a:endParaRPr lang="en-GB" dirty="0"/>
          </a:p>
        </p:txBody>
      </p:sp>
    </p:spTree>
    <p:extLst>
      <p:ext uri="{BB962C8B-B14F-4D97-AF65-F5344CB8AC3E}">
        <p14:creationId xmlns:p14="http://schemas.microsoft.com/office/powerpoint/2010/main" val="1561650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2030 Agenda for Sustainable Development</a:t>
            </a:r>
            <a:endParaRPr lang="en-GB" sz="2700" dirty="0"/>
          </a:p>
        </p:txBody>
      </p:sp>
      <p:sp>
        <p:nvSpPr>
          <p:cNvPr id="3" name="Content Placeholder 2"/>
          <p:cNvSpPr>
            <a:spLocks noGrp="1"/>
          </p:cNvSpPr>
          <p:nvPr>
            <p:ph idx="1"/>
          </p:nvPr>
        </p:nvSpPr>
        <p:spPr/>
        <p:txBody>
          <a:bodyPr>
            <a:normAutofit fontScale="62500" lnSpcReduction="20000"/>
          </a:bodyPr>
          <a:lstStyle/>
          <a:p>
            <a:r>
              <a:rPr lang="en-US" dirty="0" smtClean="0"/>
              <a:t>17 SDGs and 169 targets were announced as “new universal agenda” (UNGA Resolution 70/1 dated 25 Sept 2015) to </a:t>
            </a:r>
            <a:r>
              <a:rPr lang="en-US" dirty="0"/>
              <a:t>build on </a:t>
            </a:r>
            <a:r>
              <a:rPr lang="en-US" dirty="0" smtClean="0"/>
              <a:t>the 8 </a:t>
            </a:r>
            <a:r>
              <a:rPr lang="en-US" dirty="0"/>
              <a:t>MDGs </a:t>
            </a:r>
            <a:r>
              <a:rPr lang="en-US" dirty="0" smtClean="0"/>
              <a:t>(2000) and to complete what MDGs could not achieve</a:t>
            </a:r>
          </a:p>
          <a:p>
            <a:r>
              <a:rPr lang="en-US" dirty="0" smtClean="0"/>
              <a:t>SDGs </a:t>
            </a:r>
            <a:r>
              <a:rPr lang="en-US" b="1" dirty="0" smtClean="0"/>
              <a:t>broaden the scope of the MDGs</a:t>
            </a:r>
            <a:r>
              <a:rPr lang="en-US" dirty="0" smtClean="0"/>
              <a:t>; to stimulate action until 2030 focusing on </a:t>
            </a:r>
            <a:r>
              <a:rPr lang="en-US" dirty="0"/>
              <a:t>people, planet, prosperity, peace, and </a:t>
            </a:r>
            <a:r>
              <a:rPr lang="en-US" dirty="0" smtClean="0"/>
              <a:t>partnerships; recognizes common but differentiated responsibilities principle</a:t>
            </a:r>
          </a:p>
          <a:p>
            <a:r>
              <a:rPr lang="en-US" b="1" dirty="0"/>
              <a:t>MDGs</a:t>
            </a:r>
            <a:r>
              <a:rPr lang="en-US" dirty="0"/>
              <a:t> were goals </a:t>
            </a:r>
            <a:r>
              <a:rPr lang="en-US" b="1" dirty="0"/>
              <a:t>mainly for developing countries</a:t>
            </a:r>
            <a:r>
              <a:rPr lang="en-US" dirty="0"/>
              <a:t>; SDGs are </a:t>
            </a:r>
            <a:r>
              <a:rPr lang="en-US" b="1" dirty="0"/>
              <a:t>universal </a:t>
            </a:r>
            <a:r>
              <a:rPr lang="en-US" b="1" dirty="0" smtClean="0"/>
              <a:t>goals applying to all countries </a:t>
            </a:r>
            <a:r>
              <a:rPr lang="en-US" dirty="0" smtClean="0"/>
              <a:t>taking into account different national realities</a:t>
            </a:r>
          </a:p>
          <a:p>
            <a:r>
              <a:rPr lang="en-US" dirty="0" smtClean="0"/>
              <a:t>SDGs provide </a:t>
            </a:r>
            <a:r>
              <a:rPr lang="en-US" dirty="0"/>
              <a:t>a globally </a:t>
            </a:r>
            <a:r>
              <a:rPr lang="en-US" b="1" dirty="0"/>
              <a:t>shared normative framework</a:t>
            </a:r>
            <a:r>
              <a:rPr lang="en-US" dirty="0"/>
              <a:t> that fosters collaboration across </a:t>
            </a:r>
            <a:r>
              <a:rPr lang="en-US" dirty="0" smtClean="0"/>
              <a:t>countries and mobilizes </a:t>
            </a:r>
            <a:r>
              <a:rPr lang="en-US" dirty="0"/>
              <a:t>all </a:t>
            </a:r>
            <a:r>
              <a:rPr lang="en-US" dirty="0" smtClean="0"/>
              <a:t>stakeholders</a:t>
            </a:r>
          </a:p>
          <a:p>
            <a:r>
              <a:rPr lang="en-US" b="1" dirty="0" smtClean="0"/>
              <a:t>Seek to realize the human rights of all</a:t>
            </a:r>
            <a:r>
              <a:rPr lang="en-US" dirty="0" smtClean="0"/>
              <a:t>, to achieve gender equality and the empowerment of all women </a:t>
            </a:r>
          </a:p>
          <a:p>
            <a:r>
              <a:rPr lang="en-US" b="1" dirty="0" smtClean="0"/>
              <a:t>Integrated and indivisible </a:t>
            </a:r>
            <a:r>
              <a:rPr lang="en-US" dirty="0" smtClean="0"/>
              <a:t>and balance the three dimensions of sustainable development (economic growth, environmental sustainability and social inclusion)</a:t>
            </a:r>
            <a:endParaRPr lang="en-GB" dirty="0"/>
          </a:p>
        </p:txBody>
      </p:sp>
    </p:spTree>
    <p:extLst>
      <p:ext uri="{BB962C8B-B14F-4D97-AF65-F5344CB8AC3E}">
        <p14:creationId xmlns:p14="http://schemas.microsoft.com/office/powerpoint/2010/main" val="20902041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Access Fisheries and SDGs</a:t>
            </a:r>
            <a:endParaRPr lang="en-GB" dirty="0"/>
          </a:p>
        </p:txBody>
      </p:sp>
      <p:sp>
        <p:nvSpPr>
          <p:cNvPr id="3" name="Content Placeholder 2"/>
          <p:cNvSpPr>
            <a:spLocks noGrp="1"/>
          </p:cNvSpPr>
          <p:nvPr>
            <p:ph idx="1"/>
          </p:nvPr>
        </p:nvSpPr>
        <p:spPr/>
        <p:txBody>
          <a:bodyPr/>
          <a:lstStyle/>
          <a:p>
            <a:r>
              <a:rPr lang="en-US" dirty="0" smtClean="0"/>
              <a:t>Overfishing pressures leading to reduced availability of fish (unlikely to achieve SDG 1, 2 and 15-e.g. </a:t>
            </a:r>
            <a:r>
              <a:rPr lang="en-US" dirty="0"/>
              <a:t>Lake Tanganyika</a:t>
            </a:r>
            <a:r>
              <a:rPr lang="en-US" dirty="0" smtClean="0"/>
              <a:t>)</a:t>
            </a:r>
          </a:p>
          <a:p>
            <a:r>
              <a:rPr lang="en-US" dirty="0" smtClean="0"/>
              <a:t>Collective tenure rights to deal with pressures from other sectors (e.g. tourism, real estate, etc</a:t>
            </a:r>
            <a:r>
              <a:rPr lang="en-US" dirty="0"/>
              <a:t>.) </a:t>
            </a:r>
            <a:r>
              <a:rPr lang="en-US" dirty="0" smtClean="0"/>
              <a:t>e.g. an </a:t>
            </a:r>
            <a:r>
              <a:rPr lang="en-US" dirty="0"/>
              <a:t>estuary in Ghana </a:t>
            </a:r>
            <a:r>
              <a:rPr lang="en-US" dirty="0" smtClean="0"/>
              <a:t>(could potentially contribute to SDGs 1, 2</a:t>
            </a:r>
            <a:r>
              <a:rPr lang="en-US" dirty="0"/>
              <a:t> </a:t>
            </a:r>
            <a:r>
              <a:rPr lang="en-US" dirty="0" smtClean="0"/>
              <a:t>and 15)</a:t>
            </a:r>
            <a:endParaRPr lang="en-GB" dirty="0"/>
          </a:p>
        </p:txBody>
      </p:sp>
    </p:spTree>
    <p:extLst>
      <p:ext uri="{BB962C8B-B14F-4D97-AF65-F5344CB8AC3E}">
        <p14:creationId xmlns:p14="http://schemas.microsoft.com/office/powerpoint/2010/main" val="16499363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Limited Access Fisheries and SDGs</a:t>
            </a:r>
            <a:endParaRPr lang="en-GB" dirty="0"/>
          </a:p>
        </p:txBody>
      </p:sp>
      <p:sp>
        <p:nvSpPr>
          <p:cNvPr id="3" name="Content Placeholder 2"/>
          <p:cNvSpPr>
            <a:spLocks noGrp="1"/>
          </p:cNvSpPr>
          <p:nvPr>
            <p:ph idx="1"/>
          </p:nvPr>
        </p:nvSpPr>
        <p:spPr/>
        <p:txBody>
          <a:bodyPr>
            <a:normAutofit fontScale="70000" lnSpcReduction="20000"/>
          </a:bodyPr>
          <a:lstStyle/>
          <a:p>
            <a:r>
              <a:rPr lang="en-US" dirty="0" smtClean="0"/>
              <a:t>Marine tenure for industrial fishing inclusive of labour standards (e.g. Sierra Leone) (potentially contributing to SDG 8)</a:t>
            </a:r>
          </a:p>
          <a:p>
            <a:r>
              <a:rPr lang="en-US" dirty="0" smtClean="0"/>
              <a:t>Separate marine tenure rights for small-scale artisanal fishing (co-management assns.) and joint venture industrial fishing; however, SSF fishing zones are not respected (will not help achieve SDG 1)</a:t>
            </a:r>
          </a:p>
          <a:p>
            <a:r>
              <a:rPr lang="en-US" dirty="0" smtClean="0"/>
              <a:t>Tenure rights on land as compensation to alleviate pressure on fishing grounds (e.g. China) (SDG target </a:t>
            </a:r>
            <a:r>
              <a:rPr lang="en-GB" dirty="0" smtClean="0"/>
              <a:t>1.3</a:t>
            </a:r>
            <a:r>
              <a:rPr lang="en-GB" dirty="0"/>
              <a:t>.</a:t>
            </a:r>
            <a:r>
              <a:rPr lang="en-GB" i="1" dirty="0"/>
              <a:t> Implement nationally appropriate social protection systems and measures for all, including floors, and by 2030 achieve substantial coverage of the poor and the </a:t>
            </a:r>
            <a:r>
              <a:rPr lang="en-GB" i="1" dirty="0" smtClean="0"/>
              <a:t>vulnerable; </a:t>
            </a:r>
            <a:r>
              <a:rPr lang="en-GB" dirty="0"/>
              <a:t>10.4 </a:t>
            </a:r>
            <a:r>
              <a:rPr lang="en-GB" i="1" dirty="0" smtClean="0"/>
              <a:t>social </a:t>
            </a:r>
            <a:r>
              <a:rPr lang="en-GB" i="1" dirty="0"/>
              <a:t>protection </a:t>
            </a:r>
            <a:r>
              <a:rPr lang="en-GB" i="1" dirty="0" smtClean="0"/>
              <a:t>policies to progressively </a:t>
            </a:r>
            <a:r>
              <a:rPr lang="en-GB" i="1" dirty="0"/>
              <a:t>achieve greater </a:t>
            </a:r>
            <a:r>
              <a:rPr lang="en-GB" i="1" dirty="0" smtClean="0"/>
              <a:t>equality)</a:t>
            </a:r>
          </a:p>
          <a:p>
            <a:r>
              <a:rPr lang="en-US" dirty="0" smtClean="0"/>
              <a:t>Effective marine tenure leading to the conservation and sustainable use of nearshore marine resources (e.g. Belize) (SDG1, 2, 10 and 14)</a:t>
            </a:r>
          </a:p>
          <a:p>
            <a:r>
              <a:rPr lang="en-US" dirty="0" smtClean="0"/>
              <a:t>Effective marine tenure leads to better income for fishers (e.g. Alaska, Korea) (SDG 1, 2, 14)</a:t>
            </a:r>
            <a:endParaRPr lang="en-GB" dirty="0"/>
          </a:p>
          <a:p>
            <a:endParaRPr lang="en-GB" dirty="0"/>
          </a:p>
        </p:txBody>
      </p:sp>
    </p:spTree>
    <p:extLst>
      <p:ext uri="{BB962C8B-B14F-4D97-AF65-F5344CB8AC3E}">
        <p14:creationId xmlns:p14="http://schemas.microsoft.com/office/powerpoint/2010/main" val="26258031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 Control and SDGs</a:t>
            </a:r>
            <a:endParaRPr lang="en-GB" dirty="0"/>
          </a:p>
        </p:txBody>
      </p:sp>
      <p:sp>
        <p:nvSpPr>
          <p:cNvPr id="3" name="Content Placeholder 2"/>
          <p:cNvSpPr>
            <a:spLocks noGrp="1"/>
          </p:cNvSpPr>
          <p:nvPr>
            <p:ph idx="1"/>
          </p:nvPr>
        </p:nvSpPr>
        <p:spPr/>
        <p:txBody>
          <a:bodyPr>
            <a:normAutofit fontScale="85000" lnSpcReduction="20000"/>
          </a:bodyPr>
          <a:lstStyle/>
          <a:p>
            <a:r>
              <a:rPr lang="en-US" dirty="0" smtClean="0"/>
              <a:t>Mainly in the context of industrial fisheries</a:t>
            </a:r>
          </a:p>
          <a:p>
            <a:r>
              <a:rPr lang="en-US" dirty="0" smtClean="0"/>
              <a:t>Output control leads to better planning of fisheries (industrial fisheries in the United States, Angola and demersal fisheries in Sweden) (SDGs 1, 2, 10 (?), 12, 14)</a:t>
            </a:r>
          </a:p>
          <a:p>
            <a:r>
              <a:rPr lang="en-US" dirty="0" err="1" smtClean="0"/>
              <a:t>Jurel</a:t>
            </a:r>
            <a:r>
              <a:rPr lang="en-US" dirty="0" smtClean="0"/>
              <a:t> and anchovies in Chile and Peru have created employment in the processing industry in rural areas; </a:t>
            </a:r>
            <a:r>
              <a:rPr lang="en-US" dirty="0"/>
              <a:t>improvement in labour conditions in fishing in Uruguay</a:t>
            </a:r>
            <a:r>
              <a:rPr lang="en-US" dirty="0" smtClean="0"/>
              <a:t> (SDGs 1, 2 and 8); employment of women in the service industry related to fisheries (quality control, certification, etc.) (SDG 5); </a:t>
            </a:r>
          </a:p>
          <a:p>
            <a:r>
              <a:rPr lang="en-US" dirty="0" smtClean="0"/>
              <a:t>Lesser pressure on these fishery resources; longer fishing seasons (SDG 14)</a:t>
            </a:r>
          </a:p>
          <a:p>
            <a:endParaRPr lang="en-GB" dirty="0"/>
          </a:p>
        </p:txBody>
      </p:sp>
    </p:spTree>
    <p:extLst>
      <p:ext uri="{BB962C8B-B14F-4D97-AF65-F5344CB8AC3E}">
        <p14:creationId xmlns:p14="http://schemas.microsoft.com/office/powerpoint/2010/main" val="3096071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Rights, Post Harvest Sector and SDGs</a:t>
            </a:r>
            <a:endParaRPr lang="en-GB" dirty="0"/>
          </a:p>
        </p:txBody>
      </p:sp>
      <p:sp>
        <p:nvSpPr>
          <p:cNvPr id="3" name="Content Placeholder 2"/>
          <p:cNvSpPr>
            <a:spLocks noGrp="1"/>
          </p:cNvSpPr>
          <p:nvPr>
            <p:ph idx="1"/>
          </p:nvPr>
        </p:nvSpPr>
        <p:spPr/>
        <p:txBody>
          <a:bodyPr>
            <a:normAutofit fontScale="85000" lnSpcReduction="20000"/>
          </a:bodyPr>
          <a:lstStyle/>
          <a:p>
            <a:r>
              <a:rPr lang="en-US" dirty="0" smtClean="0"/>
              <a:t>Invisibility of women in harvest and post-harvest activities (e.g. Costa Rica, Colombia and Tunisia)</a:t>
            </a:r>
          </a:p>
          <a:p>
            <a:r>
              <a:rPr lang="en-US" dirty="0" smtClean="0"/>
              <a:t>Exploitation by middlemen</a:t>
            </a:r>
          </a:p>
          <a:p>
            <a:r>
              <a:rPr lang="en-US" dirty="0" smtClean="0"/>
              <a:t>Importance for women to be organized to improve their access to resources and markets</a:t>
            </a:r>
          </a:p>
          <a:p>
            <a:r>
              <a:rPr lang="en-US" dirty="0" smtClean="0"/>
              <a:t>Insecure tenure rights</a:t>
            </a:r>
          </a:p>
          <a:p>
            <a:r>
              <a:rPr lang="en-US" dirty="0" err="1" smtClean="0"/>
              <a:t>Infopesca</a:t>
            </a:r>
            <a:r>
              <a:rPr lang="en-US" dirty="0" smtClean="0"/>
              <a:t> project in Tunisia to help women improve their tenure rights and access to market; successful organization of women in Costa Rica (SDG 5)</a:t>
            </a:r>
          </a:p>
          <a:p>
            <a:r>
              <a:rPr lang="en-US" dirty="0" smtClean="0"/>
              <a:t>Implementation of the SSF Guidelines for securing tenure and user rights of women and small-scale fishers (SDG 5)</a:t>
            </a:r>
          </a:p>
          <a:p>
            <a:pPr marL="0" indent="0">
              <a:buNone/>
            </a:pPr>
            <a:endParaRPr lang="en-US" dirty="0" smtClean="0"/>
          </a:p>
          <a:p>
            <a:endParaRPr lang="en-GB" dirty="0"/>
          </a:p>
        </p:txBody>
      </p:sp>
    </p:spTree>
    <p:extLst>
      <p:ext uri="{BB962C8B-B14F-4D97-AF65-F5344CB8AC3E}">
        <p14:creationId xmlns:p14="http://schemas.microsoft.com/office/powerpoint/2010/main" val="32774586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Post-harvest and SDGs</a:t>
            </a:r>
            <a:endParaRPr lang="en-GB" dirty="0"/>
          </a:p>
        </p:txBody>
      </p:sp>
      <p:sp>
        <p:nvSpPr>
          <p:cNvPr id="3" name="Content Placeholder 2"/>
          <p:cNvSpPr>
            <a:spLocks noGrp="1"/>
          </p:cNvSpPr>
          <p:nvPr>
            <p:ph idx="1"/>
          </p:nvPr>
        </p:nvSpPr>
        <p:spPr/>
        <p:txBody>
          <a:bodyPr>
            <a:normAutofit lnSpcReduction="10000"/>
          </a:bodyPr>
          <a:lstStyle/>
          <a:p>
            <a:r>
              <a:rPr lang="en-US" dirty="0" smtClean="0"/>
              <a:t>Processor quotas improving safety at sea in crab fishing (</a:t>
            </a:r>
            <a:r>
              <a:rPr lang="en-GB" dirty="0" smtClean="0"/>
              <a:t>Bering </a:t>
            </a:r>
            <a:r>
              <a:rPr lang="en-GB" dirty="0"/>
              <a:t>Sea Aleutian </a:t>
            </a:r>
            <a:r>
              <a:rPr lang="en-GB" dirty="0" smtClean="0"/>
              <a:t>Islands) (SDG 8)</a:t>
            </a:r>
          </a:p>
          <a:p>
            <a:r>
              <a:rPr lang="en-US" dirty="0" smtClean="0"/>
              <a:t>Community rights acting as barrier to entry into fishing and ageing population of men fishers moving into post-harvest activities, tourism, etc. (</a:t>
            </a:r>
            <a:r>
              <a:rPr lang="en-US" dirty="0" err="1" smtClean="0"/>
              <a:t>Baekmiri</a:t>
            </a:r>
            <a:r>
              <a:rPr lang="en-US" dirty="0" smtClean="0"/>
              <a:t>, Korea); relaxation of traditional rules, mediated by the State to allow women to become fishers (SDG 5)</a:t>
            </a:r>
          </a:p>
          <a:p>
            <a:endParaRPr lang="en-GB" dirty="0"/>
          </a:p>
        </p:txBody>
      </p:sp>
    </p:spTree>
    <p:extLst>
      <p:ext uri="{BB962C8B-B14F-4D97-AF65-F5344CB8AC3E}">
        <p14:creationId xmlns:p14="http://schemas.microsoft.com/office/powerpoint/2010/main" val="1643364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Tenure Rights and Competing Fishing Stakeholders</a:t>
            </a:r>
            <a:endParaRPr lang="en-GB" dirty="0"/>
          </a:p>
        </p:txBody>
      </p:sp>
      <p:sp>
        <p:nvSpPr>
          <p:cNvPr id="3" name="Content Placeholder 2"/>
          <p:cNvSpPr>
            <a:spLocks noGrp="1"/>
          </p:cNvSpPr>
          <p:nvPr>
            <p:ph idx="1"/>
          </p:nvPr>
        </p:nvSpPr>
        <p:spPr/>
        <p:txBody>
          <a:bodyPr>
            <a:normAutofit fontScale="70000" lnSpcReduction="20000"/>
          </a:bodyPr>
          <a:lstStyle/>
          <a:p>
            <a:r>
              <a:rPr lang="en-US" dirty="0" smtClean="0"/>
              <a:t>Restoring access to traditional fishing grounds to small-scale fishing communities that have been displaced by armed conflict (e.g. Sri Lanka) (SDG 1, 2, 5,14)</a:t>
            </a:r>
          </a:p>
          <a:p>
            <a:r>
              <a:rPr lang="en-US" dirty="0"/>
              <a:t>Instability in a </a:t>
            </a:r>
            <a:r>
              <a:rPr lang="en-US" dirty="0" err="1"/>
              <a:t>neighbouring</a:t>
            </a:r>
            <a:r>
              <a:rPr lang="en-US" dirty="0"/>
              <a:t> country leading to </a:t>
            </a:r>
            <a:r>
              <a:rPr lang="en-US" dirty="0" smtClean="0"/>
              <a:t>disorderly migration </a:t>
            </a:r>
            <a:r>
              <a:rPr lang="en-US" dirty="0"/>
              <a:t>of cheap labour into </a:t>
            </a:r>
            <a:r>
              <a:rPr lang="en-US" dirty="0" smtClean="0"/>
              <a:t>fishing </a:t>
            </a:r>
            <a:r>
              <a:rPr lang="en-US" dirty="0"/>
              <a:t>(e.g. Lake Albert, Uganda) (not helping the SDGs</a:t>
            </a:r>
            <a:r>
              <a:rPr lang="en-US" dirty="0" smtClean="0"/>
              <a:t>!)</a:t>
            </a:r>
          </a:p>
          <a:p>
            <a:r>
              <a:rPr lang="en-US" dirty="0" smtClean="0"/>
              <a:t>Issues with dual jurisdiction of customary law and western law (e.g. Fiji) over marine resources (implications for SDGs?)</a:t>
            </a:r>
          </a:p>
          <a:p>
            <a:r>
              <a:rPr lang="en-US" dirty="0" smtClean="0"/>
              <a:t>Improved </a:t>
            </a:r>
            <a:r>
              <a:rPr lang="en-US" dirty="0" err="1" smtClean="0"/>
              <a:t>harmonised</a:t>
            </a:r>
            <a:r>
              <a:rPr lang="en-US" dirty="0" smtClean="0"/>
              <a:t> tenure systems for shared stocks (Northwest Africa, Eastern Pacific) (to benefit SDG 14, in particular)</a:t>
            </a:r>
          </a:p>
          <a:p>
            <a:r>
              <a:rPr lang="en-US" dirty="0" smtClean="0"/>
              <a:t>Fish as a commodity vs. fish used for its genetic properties—BBNJ negotiations (implications for SDGs?) </a:t>
            </a:r>
          </a:p>
          <a:p>
            <a:pPr marL="0" indent="0">
              <a:buNone/>
            </a:pPr>
            <a:endParaRPr lang="en-US" dirty="0"/>
          </a:p>
          <a:p>
            <a:endParaRPr lang="en-GB" dirty="0"/>
          </a:p>
        </p:txBody>
      </p:sp>
    </p:spTree>
    <p:extLst>
      <p:ext uri="{BB962C8B-B14F-4D97-AF65-F5344CB8AC3E}">
        <p14:creationId xmlns:p14="http://schemas.microsoft.com/office/powerpoint/2010/main" val="8089168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Aspects of Tenure and User Rights, and SDGs</a:t>
            </a:r>
            <a:endParaRPr lang="en-GB" dirty="0"/>
          </a:p>
        </p:txBody>
      </p:sp>
      <p:sp>
        <p:nvSpPr>
          <p:cNvPr id="3" name="Content Placeholder 2"/>
          <p:cNvSpPr>
            <a:spLocks noGrp="1"/>
          </p:cNvSpPr>
          <p:nvPr>
            <p:ph idx="1"/>
          </p:nvPr>
        </p:nvSpPr>
        <p:spPr/>
        <p:txBody>
          <a:bodyPr>
            <a:normAutofit fontScale="92500" lnSpcReduction="20000"/>
          </a:bodyPr>
          <a:lstStyle/>
          <a:p>
            <a:r>
              <a:rPr lang="en-US" dirty="0"/>
              <a:t>Formalized fishing rights acting as a hindrance to protecting larger community </a:t>
            </a:r>
            <a:r>
              <a:rPr lang="en-US" dirty="0" smtClean="0"/>
              <a:t>interests (</a:t>
            </a:r>
            <a:r>
              <a:rPr lang="en-US" dirty="0"/>
              <a:t>e.g. Okinawa, </a:t>
            </a:r>
            <a:r>
              <a:rPr lang="en-US" dirty="0" smtClean="0"/>
              <a:t>Japan on </a:t>
            </a:r>
            <a:r>
              <a:rPr lang="en-US" dirty="0"/>
              <a:t>building an </a:t>
            </a:r>
            <a:r>
              <a:rPr lang="en-US" dirty="0" smtClean="0"/>
              <a:t>airport) (implications for SDGs?)</a:t>
            </a:r>
            <a:endParaRPr lang="en-US" dirty="0"/>
          </a:p>
          <a:p>
            <a:r>
              <a:rPr lang="en-US" dirty="0"/>
              <a:t>Lack of formalization of customary rights leading to conflicts (e.g. Marshall Islands</a:t>
            </a:r>
            <a:r>
              <a:rPr lang="en-US" dirty="0" smtClean="0"/>
              <a:t>)</a:t>
            </a:r>
          </a:p>
          <a:p>
            <a:r>
              <a:rPr lang="en-US" dirty="0" smtClean="0"/>
              <a:t>Conservation-driven tenure reforms (e.g. Indonesia) (SDG 12, 14?--in conflict with SDG 1 and 2?)</a:t>
            </a:r>
          </a:p>
          <a:p>
            <a:r>
              <a:rPr lang="en-US" dirty="0" smtClean="0"/>
              <a:t>Codification of traditional knowledge (e.g. Indonesia) (SDG 14)</a:t>
            </a:r>
            <a:endParaRPr lang="en-US" dirty="0"/>
          </a:p>
          <a:p>
            <a:endParaRPr lang="en-GB" dirty="0"/>
          </a:p>
        </p:txBody>
      </p:sp>
    </p:spTree>
    <p:extLst>
      <p:ext uri="{BB962C8B-B14F-4D97-AF65-F5344CB8AC3E}">
        <p14:creationId xmlns:p14="http://schemas.microsoft.com/office/powerpoint/2010/main" val="12744614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GB" dirty="0"/>
          </a:p>
        </p:txBody>
      </p:sp>
      <p:sp>
        <p:nvSpPr>
          <p:cNvPr id="3" name="Content Placeholder 2"/>
          <p:cNvSpPr>
            <a:spLocks noGrp="1"/>
          </p:cNvSpPr>
          <p:nvPr>
            <p:ph idx="1"/>
          </p:nvPr>
        </p:nvSpPr>
        <p:spPr/>
        <p:txBody>
          <a:bodyPr>
            <a:normAutofit fontScale="85000" lnSpcReduction="20000"/>
          </a:bodyPr>
          <a:lstStyle/>
          <a:p>
            <a:r>
              <a:rPr lang="en-US" dirty="0" smtClean="0"/>
              <a:t>SDGs provide an important normative framework to make tenure rights and user rights consistent with human </a:t>
            </a:r>
            <a:r>
              <a:rPr lang="en-US" dirty="0" smtClean="0"/>
              <a:t>rights principles and standards</a:t>
            </a:r>
            <a:endParaRPr lang="en-US" dirty="0" smtClean="0"/>
          </a:p>
          <a:p>
            <a:r>
              <a:rPr lang="en-US" dirty="0" smtClean="0"/>
              <a:t>Securing tenure and user rights through formalization might help in providing a stable legal and policy environment </a:t>
            </a:r>
          </a:p>
          <a:p>
            <a:r>
              <a:rPr lang="en-US" dirty="0" smtClean="0"/>
              <a:t>Maintaining greater coherence across tenure rights and SDGs </a:t>
            </a:r>
            <a:r>
              <a:rPr lang="en-US" dirty="0" smtClean="0"/>
              <a:t>so that no one is left behind</a:t>
            </a:r>
            <a:endParaRPr lang="en-US" dirty="0" smtClean="0"/>
          </a:p>
          <a:p>
            <a:r>
              <a:rPr lang="en-US" dirty="0" smtClean="0"/>
              <a:t>Need for more studies on tenure systems and practices to identify the most optimal arrangements to balance the economic, social and environmental dimensions of sustainable development</a:t>
            </a:r>
            <a:endParaRPr lang="en-GB" dirty="0"/>
          </a:p>
        </p:txBody>
      </p:sp>
    </p:spTree>
    <p:extLst>
      <p:ext uri="{BB962C8B-B14F-4D97-AF65-F5344CB8AC3E}">
        <p14:creationId xmlns:p14="http://schemas.microsoft.com/office/powerpoint/2010/main" val="1659557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Goals</a:t>
            </a:r>
            <a:endParaRPr lang="en-GB" dirty="0"/>
          </a:p>
        </p:txBody>
      </p:sp>
      <p:sp>
        <p:nvSpPr>
          <p:cNvPr id="3" name="Content Placeholder 2"/>
          <p:cNvSpPr>
            <a:spLocks noGrp="1"/>
          </p:cNvSpPr>
          <p:nvPr>
            <p:ph idx="1"/>
          </p:nvPr>
        </p:nvSpPr>
        <p:spPr/>
        <p:txBody>
          <a:bodyPr>
            <a:normAutofit fontScale="70000" lnSpcReduction="20000"/>
          </a:bodyPr>
          <a:lstStyle/>
          <a:p>
            <a:r>
              <a:rPr lang="en-US" dirty="0" smtClean="0"/>
              <a:t>All are relevant but some are more relevant than others (</a:t>
            </a:r>
            <a:r>
              <a:rPr lang="en-US" b="1" dirty="0" smtClean="0"/>
              <a:t>Goal 1</a:t>
            </a:r>
            <a:r>
              <a:rPr lang="en-US" dirty="0" smtClean="0"/>
              <a:t>. </a:t>
            </a:r>
            <a:r>
              <a:rPr lang="en-US" dirty="0"/>
              <a:t>End poverty in all its forms everywhere; </a:t>
            </a:r>
            <a:r>
              <a:rPr lang="en-US" b="1" dirty="0"/>
              <a:t>Goal </a:t>
            </a:r>
            <a:r>
              <a:rPr lang="en-US" b="1" dirty="0" smtClean="0"/>
              <a:t>2.</a:t>
            </a:r>
            <a:r>
              <a:rPr lang="en-US" dirty="0" smtClean="0"/>
              <a:t> </a:t>
            </a:r>
            <a:r>
              <a:rPr lang="en-US" dirty="0"/>
              <a:t>End hunger, achieve food security and improved nutrition, and promote sustainable </a:t>
            </a:r>
            <a:r>
              <a:rPr lang="en-US" dirty="0" smtClean="0"/>
              <a:t>agriculture; </a:t>
            </a:r>
            <a:r>
              <a:rPr lang="en-US" b="1" dirty="0" smtClean="0"/>
              <a:t>Goal 3. </a:t>
            </a:r>
            <a:r>
              <a:rPr lang="en-US" dirty="0" smtClean="0"/>
              <a:t>Ensure healthy lives and promote well-being for all at all ages;</a:t>
            </a:r>
            <a:r>
              <a:rPr lang="en-US" b="1" dirty="0" smtClean="0"/>
              <a:t> Goal </a:t>
            </a:r>
            <a:r>
              <a:rPr lang="en-US" b="1" dirty="0"/>
              <a:t>5.</a:t>
            </a:r>
            <a:r>
              <a:rPr lang="en-US" dirty="0"/>
              <a:t> Achieve gender equality and empower all women and girls</a:t>
            </a:r>
            <a:r>
              <a:rPr lang="en-US" dirty="0" smtClean="0"/>
              <a:t>; </a:t>
            </a:r>
            <a:r>
              <a:rPr lang="en-US" b="1" dirty="0"/>
              <a:t>Goal 6. </a:t>
            </a:r>
            <a:r>
              <a:rPr lang="en-US" dirty="0"/>
              <a:t>Ensure availability and sustainable management of water and sanitation for all;</a:t>
            </a:r>
            <a:r>
              <a:rPr lang="en-US" dirty="0" smtClean="0"/>
              <a:t> </a:t>
            </a:r>
            <a:r>
              <a:rPr lang="en-US" b="1" dirty="0"/>
              <a:t>Goal 8.</a:t>
            </a:r>
            <a:r>
              <a:rPr lang="en-US" dirty="0"/>
              <a:t> Promote sustained, inclusive and sustainable economic growth, full and productive employment and decent work for </a:t>
            </a:r>
            <a:r>
              <a:rPr lang="en-US" dirty="0" smtClean="0"/>
              <a:t>all</a:t>
            </a:r>
            <a:r>
              <a:rPr lang="en-US" dirty="0"/>
              <a:t>; </a:t>
            </a:r>
            <a:r>
              <a:rPr lang="en-US" b="1" dirty="0"/>
              <a:t>Goal 10.</a:t>
            </a:r>
            <a:r>
              <a:rPr lang="en-US" dirty="0"/>
              <a:t> Reduce inequality within and among countries; </a:t>
            </a:r>
            <a:r>
              <a:rPr lang="en-US" b="1" dirty="0"/>
              <a:t>Goal 12.</a:t>
            </a:r>
            <a:r>
              <a:rPr lang="en-US" dirty="0"/>
              <a:t> Ensure sustainable consumption and production patterns; </a:t>
            </a:r>
            <a:r>
              <a:rPr lang="en-US" b="1" dirty="0" smtClean="0"/>
              <a:t>Goal </a:t>
            </a:r>
            <a:r>
              <a:rPr lang="en-US" b="1" dirty="0"/>
              <a:t>14.</a:t>
            </a:r>
            <a:r>
              <a:rPr lang="en-US" dirty="0"/>
              <a:t> Conserve and sustainably use the oceans, seas and marine resources for sustainable </a:t>
            </a:r>
            <a:r>
              <a:rPr lang="en-US" dirty="0" smtClean="0"/>
              <a:t>development; and </a:t>
            </a:r>
            <a:r>
              <a:rPr lang="en-US" b="1" dirty="0" smtClean="0"/>
              <a:t>Goal 15. </a:t>
            </a:r>
            <a:r>
              <a:rPr lang="en-US" dirty="0" smtClean="0"/>
              <a:t>Protect</a:t>
            </a:r>
            <a:r>
              <a:rPr lang="en-US" dirty="0"/>
              <a:t>, restore and promote sustainable use of terrestrial ecosystems, sustainably manage forests, combat desertification, halt and reverse land degradation and halt biodiversity loss;</a:t>
            </a:r>
            <a:r>
              <a:rPr lang="en-US" dirty="0" smtClean="0"/>
              <a:t> )</a:t>
            </a:r>
          </a:p>
          <a:p>
            <a:endParaRPr lang="en-US" dirty="0" smtClean="0"/>
          </a:p>
        </p:txBody>
      </p:sp>
    </p:spTree>
    <p:extLst>
      <p:ext uri="{BB962C8B-B14F-4D97-AF65-F5344CB8AC3E}">
        <p14:creationId xmlns:p14="http://schemas.microsoft.com/office/powerpoint/2010/main" val="4157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SDGs (Continued)</a:t>
            </a:r>
            <a:endParaRPr lang="en-GB" dirty="0"/>
          </a:p>
        </p:txBody>
      </p:sp>
      <p:sp>
        <p:nvSpPr>
          <p:cNvPr id="3" name="Content Placeholder 2"/>
          <p:cNvSpPr>
            <a:spLocks noGrp="1"/>
          </p:cNvSpPr>
          <p:nvPr>
            <p:ph idx="1"/>
          </p:nvPr>
        </p:nvSpPr>
        <p:spPr/>
        <p:txBody>
          <a:bodyPr>
            <a:normAutofit fontScale="77500" lnSpcReduction="20000"/>
          </a:bodyPr>
          <a:lstStyle/>
          <a:p>
            <a:r>
              <a:rPr lang="en-US" dirty="0"/>
              <a:t>Also see (Goal 4. Ensure inclusive and equitable quality education and promote lifelong learning opportunities for all; </a:t>
            </a:r>
            <a:r>
              <a:rPr lang="en-US" dirty="0" smtClean="0"/>
              <a:t>Goal </a:t>
            </a:r>
            <a:r>
              <a:rPr lang="en-US" dirty="0"/>
              <a:t>9. Build resilient infrastructure, promote inclusive and sustainable industrialization and foster innovation; Goal 11. Make cities and human settlements inclusive, safe, resilient and sustainable; Goal 13. Take urgent action to combat climate change and its </a:t>
            </a:r>
            <a:r>
              <a:rPr lang="en-US" dirty="0" smtClean="0"/>
              <a:t>impacts; Goal16</a:t>
            </a:r>
            <a:r>
              <a:rPr lang="en-US" dirty="0"/>
              <a:t>. Promote peaceful and inclusive societies for sustainable development, provide access to justice for all and build effective, accountable and inclusive institutions at all levels; and Goal 17. Strengthen the means of implementation and revitalize the global partnership for sustainable development)</a:t>
            </a:r>
            <a:endParaRPr lang="en-GB" dirty="0"/>
          </a:p>
        </p:txBody>
      </p:sp>
    </p:spTree>
    <p:extLst>
      <p:ext uri="{BB962C8B-B14F-4D97-AF65-F5344CB8AC3E}">
        <p14:creationId xmlns:p14="http://schemas.microsoft.com/office/powerpoint/2010/main" val="20081732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SDG Targets</a:t>
            </a:r>
            <a:endParaRPr lang="en-GB" dirty="0"/>
          </a:p>
        </p:txBody>
      </p:sp>
      <p:sp>
        <p:nvSpPr>
          <p:cNvPr id="3" name="Content Placeholder 2"/>
          <p:cNvSpPr>
            <a:spLocks noGrp="1"/>
          </p:cNvSpPr>
          <p:nvPr>
            <p:ph idx="1"/>
          </p:nvPr>
        </p:nvSpPr>
        <p:spPr/>
        <p:txBody>
          <a:bodyPr/>
          <a:lstStyle/>
          <a:p>
            <a:r>
              <a:rPr lang="en-US" dirty="0" smtClean="0"/>
              <a:t>Targets are part of the roadmap to achieving Goals</a:t>
            </a:r>
            <a:endParaRPr lang="en-GB" dirty="0"/>
          </a:p>
        </p:txBody>
      </p:sp>
    </p:spTree>
    <p:extLst>
      <p:ext uri="{BB962C8B-B14F-4D97-AF65-F5344CB8AC3E}">
        <p14:creationId xmlns:p14="http://schemas.microsoft.com/office/powerpoint/2010/main" val="19652233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Relevant Targets SDG </a:t>
            </a:r>
            <a:r>
              <a:rPr lang="en-US" dirty="0"/>
              <a:t>1</a:t>
            </a:r>
            <a:br>
              <a:rPr lang="en-US" dirty="0"/>
            </a:br>
            <a:r>
              <a:rPr lang="en-US" dirty="0"/>
              <a:t>End poverty in all its forms everywhere</a:t>
            </a:r>
            <a:endParaRPr lang="en-GB" dirty="0"/>
          </a:p>
        </p:txBody>
      </p:sp>
      <p:sp>
        <p:nvSpPr>
          <p:cNvPr id="3" name="Content Placeholder 2"/>
          <p:cNvSpPr>
            <a:spLocks noGrp="1"/>
          </p:cNvSpPr>
          <p:nvPr>
            <p:ph idx="1"/>
          </p:nvPr>
        </p:nvSpPr>
        <p:spPr/>
        <p:txBody>
          <a:bodyPr>
            <a:normAutofit fontScale="77500" lnSpcReduction="20000"/>
          </a:bodyPr>
          <a:lstStyle/>
          <a:p>
            <a:r>
              <a:rPr lang="en-US" dirty="0" smtClean="0"/>
              <a:t>1.2. </a:t>
            </a:r>
            <a:r>
              <a:rPr lang="en-US" dirty="0"/>
              <a:t>By 2030, reduce at least by half the proportion of men, women and children of all ages living in </a:t>
            </a:r>
            <a:r>
              <a:rPr lang="en-US" b="1" dirty="0"/>
              <a:t>poverty in all its dimensions</a:t>
            </a:r>
            <a:r>
              <a:rPr lang="en-US" dirty="0"/>
              <a:t> according to national </a:t>
            </a:r>
            <a:r>
              <a:rPr lang="en-US" dirty="0" smtClean="0"/>
              <a:t>definitions</a:t>
            </a:r>
          </a:p>
          <a:p>
            <a:r>
              <a:rPr lang="en-US" dirty="0" smtClean="0"/>
              <a:t>1.3. </a:t>
            </a:r>
            <a:r>
              <a:rPr lang="en-US" dirty="0"/>
              <a:t>Implement nationally appropriate </a:t>
            </a:r>
            <a:r>
              <a:rPr lang="en-US" b="1" dirty="0"/>
              <a:t>social protection systems</a:t>
            </a:r>
            <a:r>
              <a:rPr lang="en-US" dirty="0"/>
              <a:t> and measures for all, </a:t>
            </a:r>
            <a:r>
              <a:rPr lang="en-US" b="1" dirty="0"/>
              <a:t>including floors</a:t>
            </a:r>
            <a:r>
              <a:rPr lang="en-US" dirty="0"/>
              <a:t>, and by 2030 achieve substantial coverage of the poor and the </a:t>
            </a:r>
            <a:r>
              <a:rPr lang="en-US" dirty="0" smtClean="0"/>
              <a:t>vulnerable</a:t>
            </a:r>
          </a:p>
          <a:p>
            <a:r>
              <a:rPr lang="en-US" dirty="0" smtClean="0"/>
              <a:t>1.4. </a:t>
            </a:r>
            <a:r>
              <a:rPr lang="en-US" dirty="0"/>
              <a:t>By 2030, ensure that </a:t>
            </a:r>
            <a:r>
              <a:rPr lang="en-US" b="1" dirty="0"/>
              <a:t>all men and women</a:t>
            </a:r>
            <a:r>
              <a:rPr lang="en-US" dirty="0"/>
              <a:t>, in particular the </a:t>
            </a:r>
            <a:r>
              <a:rPr lang="en-US" b="1" dirty="0"/>
              <a:t>poor and the vulnerable</a:t>
            </a:r>
            <a:r>
              <a:rPr lang="en-US" dirty="0"/>
              <a:t>, </a:t>
            </a:r>
            <a:r>
              <a:rPr lang="en-US" b="1" dirty="0"/>
              <a:t>have equal rights </a:t>
            </a:r>
            <a:r>
              <a:rPr lang="en-US" dirty="0"/>
              <a:t>to economic resources, as well as </a:t>
            </a:r>
            <a:r>
              <a:rPr lang="en-US" b="1" dirty="0"/>
              <a:t>access to </a:t>
            </a:r>
            <a:r>
              <a:rPr lang="en-US" dirty="0"/>
              <a:t>basic services, </a:t>
            </a:r>
            <a:r>
              <a:rPr lang="en-US" b="1" dirty="0"/>
              <a:t>ownership and control over</a:t>
            </a:r>
            <a:r>
              <a:rPr lang="en-US" dirty="0"/>
              <a:t> land and other forms of property, inheritance, </a:t>
            </a:r>
            <a:r>
              <a:rPr lang="en-US" b="1" dirty="0"/>
              <a:t>natural resources</a:t>
            </a:r>
            <a:r>
              <a:rPr lang="en-US" dirty="0"/>
              <a:t>, appropriate </a:t>
            </a:r>
            <a:r>
              <a:rPr lang="en-US" b="1" dirty="0"/>
              <a:t>new technology and financial services</a:t>
            </a:r>
            <a:r>
              <a:rPr lang="en-US" dirty="0"/>
              <a:t>, including microfinance</a:t>
            </a:r>
            <a:endParaRPr lang="en-GB" dirty="0"/>
          </a:p>
        </p:txBody>
      </p:sp>
    </p:spTree>
    <p:extLst>
      <p:ext uri="{BB962C8B-B14F-4D97-AF65-F5344CB8AC3E}">
        <p14:creationId xmlns:p14="http://schemas.microsoft.com/office/powerpoint/2010/main" val="2555890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Relevant targets SDG </a:t>
            </a:r>
            <a:r>
              <a:rPr lang="en-US" dirty="0"/>
              <a:t>2</a:t>
            </a:r>
            <a:br>
              <a:rPr lang="en-US" dirty="0"/>
            </a:br>
            <a:r>
              <a:rPr lang="en-US" dirty="0"/>
              <a:t> End hunger, achieve food </a:t>
            </a:r>
            <a:r>
              <a:rPr lang="en-US" dirty="0" smtClean="0"/>
              <a:t>security</a:t>
            </a:r>
            <a:endParaRPr lang="en-GB" dirty="0"/>
          </a:p>
        </p:txBody>
      </p:sp>
      <p:sp>
        <p:nvSpPr>
          <p:cNvPr id="3" name="Content Placeholder 2"/>
          <p:cNvSpPr>
            <a:spLocks noGrp="1"/>
          </p:cNvSpPr>
          <p:nvPr>
            <p:ph idx="1"/>
          </p:nvPr>
        </p:nvSpPr>
        <p:spPr/>
        <p:txBody>
          <a:bodyPr>
            <a:normAutofit fontScale="85000" lnSpcReduction="20000"/>
          </a:bodyPr>
          <a:lstStyle/>
          <a:p>
            <a:r>
              <a:rPr lang="en-US" dirty="0"/>
              <a:t>2.1 By 2030, end hunger and </a:t>
            </a:r>
            <a:r>
              <a:rPr lang="en-US" b="1" dirty="0"/>
              <a:t>ensure access by all people</a:t>
            </a:r>
            <a:r>
              <a:rPr lang="en-US" dirty="0"/>
              <a:t>, in particular the poor and people in vulnerable situations, including infants, </a:t>
            </a:r>
            <a:r>
              <a:rPr lang="en-US" b="1" dirty="0"/>
              <a:t>to safe, nutritious and sufficient food </a:t>
            </a:r>
            <a:r>
              <a:rPr lang="en-US" dirty="0"/>
              <a:t>all year </a:t>
            </a:r>
            <a:r>
              <a:rPr lang="en-US" dirty="0" smtClean="0"/>
              <a:t>round</a:t>
            </a:r>
          </a:p>
          <a:p>
            <a:r>
              <a:rPr lang="en-US" dirty="0"/>
              <a:t>2.3 By 2030, </a:t>
            </a:r>
            <a:r>
              <a:rPr lang="en-US" b="1" dirty="0"/>
              <a:t>double the </a:t>
            </a:r>
            <a:r>
              <a:rPr lang="en-US" dirty="0"/>
              <a:t>agricultural </a:t>
            </a:r>
            <a:r>
              <a:rPr lang="en-US" b="1" dirty="0"/>
              <a:t>productivity and incomes of small-scale food producers</a:t>
            </a:r>
            <a:r>
              <a:rPr lang="en-US" dirty="0"/>
              <a:t>, </a:t>
            </a:r>
            <a:r>
              <a:rPr lang="en-US" b="1" dirty="0"/>
              <a:t>in particular women, indigenous peoples,</a:t>
            </a:r>
            <a:r>
              <a:rPr lang="en-US" dirty="0"/>
              <a:t> family farmers, pastoralists and </a:t>
            </a:r>
            <a:r>
              <a:rPr lang="en-US" b="1" dirty="0"/>
              <a:t>fishers</a:t>
            </a:r>
            <a:r>
              <a:rPr lang="en-US" dirty="0"/>
              <a:t>, </a:t>
            </a:r>
            <a:r>
              <a:rPr lang="en-US" b="1" dirty="0"/>
              <a:t>including through secure and equal access to land, other productive resources </a:t>
            </a:r>
            <a:r>
              <a:rPr lang="en-US" dirty="0"/>
              <a:t>and inputs, knowledge, financial services, markets and </a:t>
            </a:r>
            <a:r>
              <a:rPr lang="en-US" b="1" dirty="0"/>
              <a:t>opportunities for value addition and non-farm employment</a:t>
            </a:r>
            <a:endParaRPr lang="en-US" b="1" dirty="0" smtClean="0"/>
          </a:p>
          <a:p>
            <a:endParaRPr lang="en-GB" dirty="0"/>
          </a:p>
        </p:txBody>
      </p:sp>
    </p:spTree>
    <p:extLst>
      <p:ext uri="{BB962C8B-B14F-4D97-AF65-F5344CB8AC3E}">
        <p14:creationId xmlns:p14="http://schemas.microsoft.com/office/powerpoint/2010/main" val="8483050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Relevant Targets SDG 5</a:t>
            </a:r>
            <a:br>
              <a:rPr lang="en-US" dirty="0" smtClean="0"/>
            </a:br>
            <a:r>
              <a:rPr lang="en-US" dirty="0" smtClean="0"/>
              <a:t>Achieve </a:t>
            </a:r>
            <a:r>
              <a:rPr lang="en-US" dirty="0"/>
              <a:t>gender </a:t>
            </a:r>
            <a:r>
              <a:rPr lang="en-US" dirty="0" smtClean="0"/>
              <a:t>equality</a:t>
            </a:r>
            <a:endParaRPr lang="en-GB" dirty="0"/>
          </a:p>
        </p:txBody>
      </p:sp>
      <p:sp>
        <p:nvSpPr>
          <p:cNvPr id="3" name="Content Placeholder 2"/>
          <p:cNvSpPr>
            <a:spLocks noGrp="1"/>
          </p:cNvSpPr>
          <p:nvPr>
            <p:ph idx="1"/>
          </p:nvPr>
        </p:nvSpPr>
        <p:spPr/>
        <p:txBody>
          <a:bodyPr>
            <a:normAutofit fontScale="77500" lnSpcReduction="20000"/>
          </a:bodyPr>
          <a:lstStyle/>
          <a:p>
            <a:r>
              <a:rPr lang="en-US" dirty="0"/>
              <a:t>5.1 </a:t>
            </a:r>
            <a:r>
              <a:rPr lang="en-US" b="1" dirty="0"/>
              <a:t>End all forms of discrimination </a:t>
            </a:r>
            <a:r>
              <a:rPr lang="en-US" dirty="0"/>
              <a:t>against all women and </a:t>
            </a:r>
            <a:r>
              <a:rPr lang="en-US" dirty="0" smtClean="0"/>
              <a:t>girls everywhere</a:t>
            </a:r>
          </a:p>
          <a:p>
            <a:r>
              <a:rPr lang="en-US" dirty="0"/>
              <a:t>5.5 Ensure </a:t>
            </a:r>
            <a:r>
              <a:rPr lang="en-US" b="1" dirty="0"/>
              <a:t>women’s full and effective participation and equal opportunities </a:t>
            </a:r>
            <a:r>
              <a:rPr lang="en-US" dirty="0"/>
              <a:t>for leadership at all levels of decision-making in political, economic and public </a:t>
            </a:r>
            <a:r>
              <a:rPr lang="en-US" dirty="0" smtClean="0"/>
              <a:t>life</a:t>
            </a:r>
          </a:p>
          <a:p>
            <a:r>
              <a:rPr lang="en-US" dirty="0"/>
              <a:t>5.a Undertake reforms to </a:t>
            </a:r>
            <a:r>
              <a:rPr lang="en-US" b="1" dirty="0"/>
              <a:t>give women equal rights to economic resources</a:t>
            </a:r>
            <a:r>
              <a:rPr lang="en-US" dirty="0"/>
              <a:t>, as well as </a:t>
            </a:r>
            <a:r>
              <a:rPr lang="en-US" b="1" dirty="0"/>
              <a:t>access to ownership and control over</a:t>
            </a:r>
            <a:r>
              <a:rPr lang="en-US" dirty="0"/>
              <a:t> land and other forms of property, financial services, inheritance and </a:t>
            </a:r>
            <a:r>
              <a:rPr lang="en-US" b="1" dirty="0"/>
              <a:t>natural resources</a:t>
            </a:r>
            <a:r>
              <a:rPr lang="en-US" dirty="0"/>
              <a:t>, in accordance with national </a:t>
            </a:r>
            <a:r>
              <a:rPr lang="en-US" dirty="0" smtClean="0"/>
              <a:t>laws</a:t>
            </a:r>
          </a:p>
          <a:p>
            <a:r>
              <a:rPr lang="en-US" dirty="0"/>
              <a:t>5.c </a:t>
            </a:r>
            <a:r>
              <a:rPr lang="en-US" b="1" dirty="0"/>
              <a:t>Adopt and strengthen sound policies and enforceable legislation for the promotion of gender equality </a:t>
            </a:r>
            <a:r>
              <a:rPr lang="en-US" dirty="0"/>
              <a:t>and the </a:t>
            </a:r>
            <a:r>
              <a:rPr lang="en-US" b="1" dirty="0"/>
              <a:t>empowerment of all women </a:t>
            </a:r>
            <a:r>
              <a:rPr lang="en-US" dirty="0"/>
              <a:t>and girls at all levels</a:t>
            </a:r>
            <a:endParaRPr lang="en-GB" dirty="0"/>
          </a:p>
        </p:txBody>
      </p:sp>
    </p:spTree>
    <p:extLst>
      <p:ext uri="{BB962C8B-B14F-4D97-AF65-F5344CB8AC3E}">
        <p14:creationId xmlns:p14="http://schemas.microsoft.com/office/powerpoint/2010/main" val="39671477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Relevant </a:t>
            </a:r>
            <a:r>
              <a:rPr lang="en-US" dirty="0" smtClean="0"/>
              <a:t>Target </a:t>
            </a:r>
            <a:r>
              <a:rPr lang="en-US" dirty="0"/>
              <a:t>SDG 6</a:t>
            </a:r>
            <a:br>
              <a:rPr lang="en-US" dirty="0"/>
            </a:br>
            <a:r>
              <a:rPr lang="en-US" dirty="0" smtClean="0"/>
              <a:t>Sustainable </a:t>
            </a:r>
            <a:r>
              <a:rPr lang="en-US" dirty="0"/>
              <a:t>management of water</a:t>
            </a:r>
            <a:endParaRPr lang="en-GB" dirty="0"/>
          </a:p>
        </p:txBody>
      </p:sp>
      <p:sp>
        <p:nvSpPr>
          <p:cNvPr id="3" name="Content Placeholder 2"/>
          <p:cNvSpPr>
            <a:spLocks noGrp="1"/>
          </p:cNvSpPr>
          <p:nvPr>
            <p:ph idx="1"/>
          </p:nvPr>
        </p:nvSpPr>
        <p:spPr/>
        <p:txBody>
          <a:bodyPr/>
          <a:lstStyle/>
          <a:p>
            <a:r>
              <a:rPr lang="en-US" dirty="0" smtClean="0"/>
              <a:t>6.6. By 2020, protect and restore water-related ecosystems, including mountains, forests, wetlands, rivers, aquifers and lakes</a:t>
            </a:r>
            <a:endParaRPr lang="en-GB" dirty="0"/>
          </a:p>
        </p:txBody>
      </p:sp>
    </p:spTree>
    <p:extLst>
      <p:ext uri="{BB962C8B-B14F-4D97-AF65-F5344CB8AC3E}">
        <p14:creationId xmlns:p14="http://schemas.microsoft.com/office/powerpoint/2010/main" val="535884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906</TotalTime>
  <Words>2678</Words>
  <Application>Microsoft Office PowerPoint</Application>
  <PresentationFormat>On-screen Show (4:3)</PresentationFormat>
  <Paragraphs>113</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Can Tenure and User Rights Help Achieve 2030 Agenda for Sustainable Development?</vt:lpstr>
      <vt:lpstr>The 2030 Agenda for Sustainable Development</vt:lpstr>
      <vt:lpstr>Relevant Goals</vt:lpstr>
      <vt:lpstr>SDGs (Continued)</vt:lpstr>
      <vt:lpstr>SDG Targets</vt:lpstr>
      <vt:lpstr>Relevant Targets SDG 1 End poverty in all its forms everywhere</vt:lpstr>
      <vt:lpstr>Relevant targets SDG 2  End hunger, achieve food security</vt:lpstr>
      <vt:lpstr>Relevant Targets SDG 5 Achieve gender equality</vt:lpstr>
      <vt:lpstr>Relevant Target SDG 6 Sustainable management of water</vt:lpstr>
      <vt:lpstr>Relevant Targets SDG 8 Employment and decent work for all</vt:lpstr>
      <vt:lpstr>Relevant Targets SDG 10 Reduce inequality</vt:lpstr>
      <vt:lpstr>Relevant Targets SDG 12 Ensure sustainable consumption</vt:lpstr>
      <vt:lpstr>Relevant Targets SDG 14 Conserve and sustainably use the oceans</vt:lpstr>
      <vt:lpstr>Relevant Targets SDG 15 Sustainable use of terrestrial ecosystems</vt:lpstr>
      <vt:lpstr>Relevant Target SDG 14.b and Indicator</vt:lpstr>
      <vt:lpstr> Relevant Targets SDG 16 Inclusive societies and access to justice for all </vt:lpstr>
      <vt:lpstr>Systems of tenure</vt:lpstr>
      <vt:lpstr>Tenure Rights</vt:lpstr>
      <vt:lpstr>Indigenous/Customary/Collective Tenure Rights and SDGs</vt:lpstr>
      <vt:lpstr>Open Access Fisheries and SDGs</vt:lpstr>
      <vt:lpstr>Limited Access Fisheries and SDGs</vt:lpstr>
      <vt:lpstr>Output Control and SDGs</vt:lpstr>
      <vt:lpstr>Rights, Post Harvest Sector and SDGs</vt:lpstr>
      <vt:lpstr>Rights, Post-harvest and SDGs</vt:lpstr>
      <vt:lpstr>Tenure Rights and Competing Fishing Stakeholders</vt:lpstr>
      <vt:lpstr>Social Aspects of Tenure and User Rights, and SDGs</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Tenure and User Rights Presentations and SDGs</dc:title>
  <dc:creator>Sebastian Mathew</dc:creator>
  <cp:lastModifiedBy>Sebastian Mathew</cp:lastModifiedBy>
  <cp:revision>74</cp:revision>
  <dcterms:created xsi:type="dcterms:W3CDTF">2018-09-10T12:31:58Z</dcterms:created>
  <dcterms:modified xsi:type="dcterms:W3CDTF">2018-09-13T22:32:52Z</dcterms:modified>
</cp:coreProperties>
</file>